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6" r:id="rId1"/>
  </p:sldMasterIdLst>
  <p:sldIdLst>
    <p:sldId id="256" r:id="rId2"/>
    <p:sldId id="293" r:id="rId3"/>
    <p:sldId id="257" r:id="rId4"/>
    <p:sldId id="294" r:id="rId5"/>
    <p:sldId id="260" r:id="rId6"/>
    <p:sldId id="296" r:id="rId7"/>
    <p:sldId id="259" r:id="rId8"/>
    <p:sldId id="306" r:id="rId9"/>
    <p:sldId id="307" r:id="rId10"/>
    <p:sldId id="261" r:id="rId11"/>
    <p:sldId id="308" r:id="rId12"/>
    <p:sldId id="305" r:id="rId13"/>
    <p:sldId id="292"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snapToGrid="0">
      <p:cViewPr varScale="1">
        <p:scale>
          <a:sx n="78" d="100"/>
          <a:sy n="78" d="100"/>
        </p:scale>
        <p:origin x="854" y="6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1DB1F1F9-C2A2-4EB6-9043-F8C1D66B14BA}" type="datetimeFigureOut">
              <a:rPr lang="el-GR" smtClean="0"/>
              <a:pPr/>
              <a:t>11/4/2023</a:t>
            </a:fld>
            <a:endParaRPr lang="el-GR"/>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l-G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24874804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1DB1F1F9-C2A2-4EB6-9043-F8C1D66B14BA}" type="datetimeFigureOut">
              <a:rPr lang="el-GR" smtClean="0"/>
              <a:pPr/>
              <a:t>11/4/2023</a:t>
            </a:fld>
            <a:endParaRPr lang="el-GR"/>
          </a:p>
        </p:txBody>
      </p:sp>
      <p:sp>
        <p:nvSpPr>
          <p:cNvPr id="6" name="Footer Placeholder 5"/>
          <p:cNvSpPr>
            <a:spLocks noGrp="1"/>
          </p:cNvSpPr>
          <p:nvPr>
            <p:ph type="ftr" sz="quarter" idx="11"/>
          </p:nvPr>
        </p:nvSpPr>
        <p:spPr/>
        <p:txBody>
          <a:bodyPr/>
          <a:lstStyle/>
          <a:p>
            <a:endParaRPr lang="el-G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1488973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Τίτλος και λεζάντα">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l-GR"/>
              <a:t>Κάντε κλικ για να επεξεργαστείτε τον τίτλο υποδείγματος</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1DB1F1F9-C2A2-4EB6-9043-F8C1D66B14BA}" type="datetimeFigureOut">
              <a:rPr lang="el-GR" smtClean="0"/>
              <a:pPr/>
              <a:t>11/4/2023</a:t>
            </a:fld>
            <a:endParaRPr lang="el-GR"/>
          </a:p>
        </p:txBody>
      </p:sp>
      <p:sp>
        <p:nvSpPr>
          <p:cNvPr id="5" name="Footer Placeholder 4"/>
          <p:cNvSpPr>
            <a:spLocks noGrp="1"/>
          </p:cNvSpPr>
          <p:nvPr>
            <p:ph type="ftr" sz="quarter" idx="11"/>
          </p:nvPr>
        </p:nvSpPr>
        <p:spPr/>
        <p:txBody>
          <a:bodyPr/>
          <a:lstStyle/>
          <a:p>
            <a:endParaRPr lang="el-G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22277537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Εισαγωγικά με λεζάντα">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l-GR"/>
              <a:t>Κάντε κλικ για να επεξεργαστείτε τον τίτλο υποδείγματος</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1DB1F1F9-C2A2-4EB6-9043-F8C1D66B14BA}" type="datetimeFigureOut">
              <a:rPr lang="el-GR" smtClean="0"/>
              <a:pPr/>
              <a:t>11/4/2023</a:t>
            </a:fld>
            <a:endParaRPr lang="el-GR"/>
          </a:p>
        </p:txBody>
      </p:sp>
      <p:sp>
        <p:nvSpPr>
          <p:cNvPr id="5" name="Footer Placeholder 4"/>
          <p:cNvSpPr>
            <a:spLocks noGrp="1"/>
          </p:cNvSpPr>
          <p:nvPr>
            <p:ph type="ftr" sz="quarter" idx="11"/>
          </p:nvPr>
        </p:nvSpPr>
        <p:spPr/>
        <p:txBody>
          <a:bodyPr/>
          <a:lstStyle/>
          <a:p>
            <a:endParaRPr lang="el-G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17664606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Κάρτα ονόματος">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1DB1F1F9-C2A2-4EB6-9043-F8C1D66B14BA}" type="datetimeFigureOut">
              <a:rPr lang="el-GR" smtClean="0"/>
              <a:pPr/>
              <a:t>11/4/2023</a:t>
            </a:fld>
            <a:endParaRPr lang="el-GR"/>
          </a:p>
        </p:txBody>
      </p:sp>
      <p:sp>
        <p:nvSpPr>
          <p:cNvPr id="5" name="Footer Placeholder 4"/>
          <p:cNvSpPr>
            <a:spLocks noGrp="1"/>
          </p:cNvSpPr>
          <p:nvPr>
            <p:ph type="ftr" sz="quarter" idx="11"/>
          </p:nvPr>
        </p:nvSpPr>
        <p:spPr/>
        <p:txBody>
          <a:bodyPr/>
          <a:lstStyle/>
          <a:p>
            <a:endParaRPr lang="el-G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33460512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στήλες">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DB1F1F9-C2A2-4EB6-9043-F8C1D66B14BA}" type="datetimeFigureOut">
              <a:rPr lang="el-GR" smtClean="0"/>
              <a:pPr/>
              <a:t>11/4/2023</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7276711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Στήλη 3 εικόνων">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DB1F1F9-C2A2-4EB6-9043-F8C1D66B14BA}" type="datetimeFigureOut">
              <a:rPr lang="el-GR" smtClean="0"/>
              <a:pPr/>
              <a:t>11/4/2023</a:t>
            </a:fld>
            <a:endParaRPr lang="el-GR"/>
          </a:p>
        </p:txBody>
      </p:sp>
      <p:sp>
        <p:nvSpPr>
          <p:cNvPr id="8" name="Footer Placeholder 7"/>
          <p:cNvSpPr>
            <a:spLocks noGrp="1"/>
          </p:cNvSpPr>
          <p:nvPr>
            <p:ph type="ftr" sz="quarter" idx="11"/>
          </p:nvPr>
        </p:nvSpPr>
        <p:spPr>
          <a:xfrm>
            <a:off x="561111" y="6391838"/>
            <a:ext cx="3644282" cy="304801"/>
          </a:xfrm>
        </p:spPr>
        <p:txBody>
          <a:bodyPr/>
          <a:lstStyle/>
          <a:p>
            <a:endParaRPr lang="el-GR"/>
          </a:p>
        </p:txBody>
      </p:sp>
      <p:sp>
        <p:nvSpPr>
          <p:cNvPr id="9" name="Slide Number Placeholder 8"/>
          <p:cNvSpPr>
            <a:spLocks noGrp="1"/>
          </p:cNvSpPr>
          <p:nvPr>
            <p:ph type="sldNum" sz="quarter" idx="12"/>
          </p:nvPr>
        </p:nvSpPr>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2402307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1DB1F1F9-C2A2-4EB6-9043-F8C1D66B14BA}" type="datetimeFigureOut">
              <a:rPr lang="el-GR" smtClean="0"/>
              <a:pPr/>
              <a:t>11/4/2023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9115465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1DB1F1F9-C2A2-4EB6-9043-F8C1D66B14BA}" type="datetimeFigureOut">
              <a:rPr lang="el-GR" smtClean="0"/>
              <a:pPr/>
              <a:t>11/4/2023</a:t>
            </a:fld>
            <a:endParaRPr lang="el-GR"/>
          </a:p>
        </p:txBody>
      </p:sp>
      <p:sp>
        <p:nvSpPr>
          <p:cNvPr id="5" name="Footer Placeholder 4"/>
          <p:cNvSpPr>
            <a:spLocks noGrp="1"/>
          </p:cNvSpPr>
          <p:nvPr>
            <p:ph type="ftr" sz="quarter" idx="11"/>
          </p:nvPr>
        </p:nvSpPr>
        <p:spPr/>
        <p:txBody>
          <a:bodyPr/>
          <a:lstStyle/>
          <a:p>
            <a:endParaRPr lang="el-G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3805970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1DB1F1F9-C2A2-4EB6-9043-F8C1D66B14BA}" type="datetimeFigureOut">
              <a:rPr lang="el-GR" smtClean="0"/>
              <a:pPr/>
              <a:t>11/4/2023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484921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1DB1F1F9-C2A2-4EB6-9043-F8C1D66B14BA}" type="datetimeFigureOut">
              <a:rPr lang="el-GR" smtClean="0"/>
              <a:pPr/>
              <a:t>11/4/2023</a:t>
            </a:fld>
            <a:endParaRPr lang="el-GR"/>
          </a:p>
        </p:txBody>
      </p:sp>
      <p:sp>
        <p:nvSpPr>
          <p:cNvPr id="5" name="Footer Placeholder 4"/>
          <p:cNvSpPr>
            <a:spLocks noGrp="1"/>
          </p:cNvSpPr>
          <p:nvPr>
            <p:ph type="ftr" sz="quarter" idx="11"/>
          </p:nvPr>
        </p:nvSpPr>
        <p:spPr/>
        <p:txBody>
          <a:bodyPr/>
          <a:lstStyle/>
          <a:p>
            <a:endParaRPr lang="el-G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3265951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4"/>
          <p:cNvSpPr>
            <a:spLocks noGrp="1"/>
          </p:cNvSpPr>
          <p:nvPr>
            <p:ph type="dt" sz="half" idx="10"/>
          </p:nvPr>
        </p:nvSpPr>
        <p:spPr/>
        <p:txBody>
          <a:bodyPr/>
          <a:lstStyle/>
          <a:p>
            <a:fld id="{1DB1F1F9-C2A2-4EB6-9043-F8C1D66B14BA}" type="datetimeFigureOut">
              <a:rPr lang="el-GR" smtClean="0"/>
              <a:pPr/>
              <a:t>11/4/2023</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4163661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7" name="Date Placeholder 6"/>
          <p:cNvSpPr>
            <a:spLocks noGrp="1"/>
          </p:cNvSpPr>
          <p:nvPr>
            <p:ph type="dt" sz="half" idx="10"/>
          </p:nvPr>
        </p:nvSpPr>
        <p:spPr/>
        <p:txBody>
          <a:bodyPr/>
          <a:lstStyle/>
          <a:p>
            <a:fld id="{1DB1F1F9-C2A2-4EB6-9043-F8C1D66B14BA}" type="datetimeFigureOut">
              <a:rPr lang="el-GR" smtClean="0"/>
              <a:pPr/>
              <a:t>11/4/2023</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600562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1DB1F1F9-C2A2-4EB6-9043-F8C1D66B14BA}" type="datetimeFigureOut">
              <a:rPr lang="el-GR" smtClean="0"/>
              <a:pPr/>
              <a:t>11/4/2023</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3569520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1F1F9-C2A2-4EB6-9043-F8C1D66B14BA}" type="datetimeFigureOut">
              <a:rPr lang="el-GR" smtClean="0"/>
              <a:pPr/>
              <a:t>11/4/2023</a:t>
            </a:fld>
            <a:endParaRPr lang="el-GR"/>
          </a:p>
        </p:txBody>
      </p:sp>
      <p:sp>
        <p:nvSpPr>
          <p:cNvPr id="3" name="Footer Placeholder 2"/>
          <p:cNvSpPr>
            <a:spLocks noGrp="1"/>
          </p:cNvSpPr>
          <p:nvPr>
            <p:ph type="ftr" sz="quarter" idx="11"/>
          </p:nvPr>
        </p:nvSpPr>
        <p:spPr/>
        <p:txBody>
          <a:bodyPr/>
          <a:lstStyle/>
          <a:p>
            <a:endParaRPr lang="el-G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4286891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1DB1F1F9-C2A2-4EB6-9043-F8C1D66B14BA}" type="datetimeFigureOut">
              <a:rPr lang="el-GR" smtClean="0"/>
              <a:pPr/>
              <a:t>11/4/2023</a:t>
            </a:fld>
            <a:endParaRPr lang="el-GR"/>
          </a:p>
        </p:txBody>
      </p:sp>
      <p:sp>
        <p:nvSpPr>
          <p:cNvPr id="6" name="Footer Placeholder 5"/>
          <p:cNvSpPr>
            <a:spLocks noGrp="1"/>
          </p:cNvSpPr>
          <p:nvPr>
            <p:ph type="ftr" sz="quarter" idx="11"/>
          </p:nvPr>
        </p:nvSpPr>
        <p:spPr/>
        <p:txBody>
          <a:bodyPr/>
          <a:lstStyle/>
          <a:p>
            <a:endParaRPr lang="el-G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1205918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1DB1F1F9-C2A2-4EB6-9043-F8C1D66B14BA}" type="datetimeFigureOut">
              <a:rPr lang="el-GR" smtClean="0"/>
              <a:pPr/>
              <a:t>11/4/2023</a:t>
            </a:fld>
            <a:endParaRPr lang="el-GR"/>
          </a:p>
        </p:txBody>
      </p:sp>
      <p:sp>
        <p:nvSpPr>
          <p:cNvPr id="6" name="Footer Placeholder 5"/>
          <p:cNvSpPr>
            <a:spLocks noGrp="1"/>
          </p:cNvSpPr>
          <p:nvPr>
            <p:ph type="ftr" sz="quarter" idx="11"/>
          </p:nvPr>
        </p:nvSpPr>
        <p:spPr/>
        <p:txBody>
          <a:bodyPr/>
          <a:lstStyle/>
          <a:p>
            <a:endParaRPr lang="el-G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401730F-266E-4518-B568-BA48CEBF5AC6}" type="slidenum">
              <a:rPr lang="el-GR" smtClean="0"/>
              <a:pPr/>
              <a:t>‹#›</a:t>
            </a:fld>
            <a:endParaRPr lang="el-GR"/>
          </a:p>
        </p:txBody>
      </p:sp>
    </p:spTree>
    <p:extLst>
      <p:ext uri="{BB962C8B-B14F-4D97-AF65-F5344CB8AC3E}">
        <p14:creationId xmlns:p14="http://schemas.microsoft.com/office/powerpoint/2010/main" val="2874886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1DB1F1F9-C2A2-4EB6-9043-F8C1D66B14BA}" type="datetimeFigureOut">
              <a:rPr lang="el-GR" smtClean="0"/>
              <a:pPr/>
              <a:t>11/4/2023</a:t>
            </a:fld>
            <a:endParaRPr lang="el-GR"/>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l-G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1401730F-266E-4518-B568-BA48CEBF5AC6}" type="slidenum">
              <a:rPr lang="el-GR" smtClean="0"/>
              <a:pPr/>
              <a:t>‹#›</a:t>
            </a:fld>
            <a:endParaRPr lang="el-GR"/>
          </a:p>
        </p:txBody>
      </p:sp>
    </p:spTree>
    <p:extLst>
      <p:ext uri="{BB962C8B-B14F-4D97-AF65-F5344CB8AC3E}">
        <p14:creationId xmlns:p14="http://schemas.microsoft.com/office/powerpoint/2010/main" val="1148826502"/>
      </p:ext>
    </p:extLst>
  </p:cSld>
  <p:clrMap bg1="lt1" tx1="dk1" bg2="lt2" tx2="dk2" accent1="accent1" accent2="accent2" accent3="accent3" accent4="accent4" accent5="accent5" accent6="accent6" hlink="hlink" folHlink="folHlink"/>
  <p:sldLayoutIdLst>
    <p:sldLayoutId id="2147484107" r:id="rId1"/>
    <p:sldLayoutId id="2147484108" r:id="rId2"/>
    <p:sldLayoutId id="2147484109" r:id="rId3"/>
    <p:sldLayoutId id="2147484110" r:id="rId4"/>
    <p:sldLayoutId id="2147484111" r:id="rId5"/>
    <p:sldLayoutId id="2147484112" r:id="rId6"/>
    <p:sldLayoutId id="2147484113" r:id="rId7"/>
    <p:sldLayoutId id="2147484114" r:id="rId8"/>
    <p:sldLayoutId id="2147484115" r:id="rId9"/>
    <p:sldLayoutId id="2147484116" r:id="rId10"/>
    <p:sldLayoutId id="2147484117" r:id="rId11"/>
    <p:sldLayoutId id="2147484118" r:id="rId12"/>
    <p:sldLayoutId id="2147484119" r:id="rId13"/>
    <p:sldLayoutId id="2147484120" r:id="rId14"/>
    <p:sldLayoutId id="2147484121" r:id="rId15"/>
    <p:sldLayoutId id="2147484122" r:id="rId16"/>
    <p:sldLayoutId id="2147484123"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33D2076-7FBC-4B6D-8432-D15235ECF8AB}"/>
              </a:ext>
            </a:extLst>
          </p:cNvPr>
          <p:cNvSpPr>
            <a:spLocks noGrp="1"/>
          </p:cNvSpPr>
          <p:nvPr>
            <p:ph type="ctrTitle"/>
          </p:nvPr>
        </p:nvSpPr>
        <p:spPr>
          <a:xfrm>
            <a:off x="1154954" y="1324896"/>
            <a:ext cx="8825658" cy="2677648"/>
          </a:xfrm>
        </p:spPr>
        <p:txBody>
          <a:bodyPr>
            <a:noAutofit/>
          </a:bodyPr>
          <a:lstStyle/>
          <a:p>
            <a:pPr algn="ctr"/>
            <a:r>
              <a:rPr lang="en-US" sz="4400" b="1" dirty="0">
                <a:latin typeface="Arial" panose="020B0604020202020204" pitchFamily="34" charset="0"/>
                <a:cs typeface="Arial" panose="020B0604020202020204" pitchFamily="34" charset="0"/>
              </a:rPr>
              <a:t>BEING A MIDWIFE IN GREECE</a:t>
            </a:r>
            <a:endParaRPr lang="el-GR" sz="4400" b="1" dirty="0">
              <a:latin typeface="Arial" panose="020B0604020202020204" pitchFamily="34" charset="0"/>
              <a:cs typeface="Arial" panose="020B0604020202020204" pitchFamily="34" charset="0"/>
            </a:endParaRPr>
          </a:p>
        </p:txBody>
      </p:sp>
      <p:sp>
        <p:nvSpPr>
          <p:cNvPr id="3" name="Υπότιτλος 2">
            <a:extLst>
              <a:ext uri="{FF2B5EF4-FFF2-40B4-BE49-F238E27FC236}">
                <a16:creationId xmlns:a16="http://schemas.microsoft.com/office/drawing/2014/main" id="{B6710741-2868-417C-A66E-E53EFEAE4FA3}"/>
              </a:ext>
            </a:extLst>
          </p:cNvPr>
          <p:cNvSpPr>
            <a:spLocks noGrp="1"/>
          </p:cNvSpPr>
          <p:nvPr>
            <p:ph type="subTitle" idx="1"/>
          </p:nvPr>
        </p:nvSpPr>
        <p:spPr>
          <a:xfrm>
            <a:off x="1233612" y="4188780"/>
            <a:ext cx="8889377" cy="1313931"/>
          </a:xfrm>
        </p:spPr>
        <p:txBody>
          <a:bodyPr>
            <a:normAutofit/>
          </a:bodyPr>
          <a:lstStyle/>
          <a:p>
            <a:pPr algn="ctr"/>
            <a:r>
              <a:rPr lang="en-US" sz="2800" i="1" u="sng" dirty="0">
                <a:latin typeface="Arial" panose="020B0604020202020204" pitchFamily="34" charset="0"/>
                <a:cs typeface="Arial" pitchFamily="34" charset="0"/>
              </a:rPr>
              <a:t>ERICA KOKKOSIS</a:t>
            </a:r>
          </a:p>
          <a:p>
            <a:pPr algn="ctr"/>
            <a:r>
              <a:rPr lang="en-US" sz="2800" i="1" u="sng" baseline="30000" dirty="0">
                <a:latin typeface="Arial" panose="020B0604020202020204" pitchFamily="34" charset="0"/>
                <a:cs typeface="Arial" pitchFamily="34" charset="0"/>
              </a:rPr>
              <a:t>MIDWIFE, MSc, BREASTFEEDING AND childbirth educator</a:t>
            </a:r>
          </a:p>
          <a:p>
            <a:pPr algn="ctr"/>
            <a:r>
              <a:rPr lang="en-GB" sz="1400" dirty="0">
                <a:solidFill>
                  <a:schemeClr val="bg1">
                    <a:lumMod val="85000"/>
                  </a:schemeClr>
                </a:solidFill>
                <a:effectLst/>
                <a:latin typeface="Arial" panose="020B0604020202020204" pitchFamily="34" charset="0"/>
                <a:ea typeface="Calibri" panose="020F0502020204030204" pitchFamily="34" charset="0"/>
                <a:cs typeface="Times New Roman" panose="02020603050405020304" pitchFamily="18" charset="0"/>
              </a:rPr>
              <a:t>PROJECT NUMBER:  598946-EPP-1-2018-1-VN-EPPKA2-CBHE-JP</a:t>
            </a:r>
            <a:endParaRPr lang="el-GR" sz="1400" dirty="0">
              <a:solidFill>
                <a:schemeClr val="bg1">
                  <a:lumMod val="8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en-US" sz="2800" i="1" u="sng" baseline="30000" dirty="0">
              <a:latin typeface="Arial" panose="020B0604020202020204" pitchFamily="34" charset="0"/>
              <a:cs typeface="Arial" pitchFamily="34" charset="0"/>
            </a:endParaRPr>
          </a:p>
          <a:p>
            <a:pPr algn="ctr"/>
            <a:endParaRPr lang="en-US" sz="2000" i="1" u="sng" baseline="30000" dirty="0"/>
          </a:p>
          <a:p>
            <a:pPr algn="ctr"/>
            <a:endParaRPr lang="el-GR" sz="2000" i="1" u="sng" dirty="0"/>
          </a:p>
        </p:txBody>
      </p:sp>
      <p:pic>
        <p:nvPicPr>
          <p:cNvPr id="5" name="Εικόνα 4" descr="Εικόνα που περιέχει κείμενο, διανυσματικά γραφικά, clipart&#10;&#10;Περιγραφή που δημιουργήθηκε αυτόματα">
            <a:extLst>
              <a:ext uri="{FF2B5EF4-FFF2-40B4-BE49-F238E27FC236}">
                <a16:creationId xmlns:a16="http://schemas.microsoft.com/office/drawing/2014/main" id="{544DF56D-B796-806B-9042-C2EFB88012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52408" y="1324896"/>
            <a:ext cx="1514475" cy="1219200"/>
          </a:xfrm>
          <a:prstGeom prst="rect">
            <a:avLst/>
          </a:prstGeom>
        </p:spPr>
      </p:pic>
      <p:pic>
        <p:nvPicPr>
          <p:cNvPr id="7" name="Εικόνα 6" descr="Εικόνα που περιέχει κείμενο, πινακίδα/σήμα&#10;&#10;Περιγραφή που δημιουργήθηκε αυτόματα">
            <a:extLst>
              <a:ext uri="{FF2B5EF4-FFF2-40B4-BE49-F238E27FC236}">
                <a16:creationId xmlns:a16="http://schemas.microsoft.com/office/drawing/2014/main" id="{6D0D5A55-998C-BB22-6FB4-87DED9C695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117" y="608852"/>
            <a:ext cx="4438650" cy="1047750"/>
          </a:xfrm>
          <a:prstGeom prst="rect">
            <a:avLst/>
          </a:prstGeom>
        </p:spPr>
      </p:pic>
    </p:spTree>
    <p:extLst>
      <p:ext uri="{BB962C8B-B14F-4D97-AF65-F5344CB8AC3E}">
        <p14:creationId xmlns:p14="http://schemas.microsoft.com/office/powerpoint/2010/main" val="3907462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D61E749-A5F3-4720-A2FA-B150A1EE4A51}"/>
              </a:ext>
            </a:extLst>
          </p:cNvPr>
          <p:cNvSpPr>
            <a:spLocks noGrp="1"/>
          </p:cNvSpPr>
          <p:nvPr>
            <p:ph type="title"/>
          </p:nvPr>
        </p:nvSpPr>
        <p:spPr/>
        <p:txBody>
          <a:bodyPr/>
          <a:lstStyle/>
          <a:p>
            <a:r>
              <a:rPr lang="en-US" sz="3200" b="1" u="sng" dirty="0">
                <a:latin typeface="Arial" panose="020B0604020202020204" pitchFamily="34" charset="0"/>
                <a:cs typeface="Arial" panose="020B0604020202020204" pitchFamily="34" charset="0"/>
              </a:rPr>
              <a:t>GREEK MIDWIFERY FIELDS OF ACTION</a:t>
            </a:r>
            <a:endParaRPr lang="el-GR" sz="3200" b="1" u="sng" dirty="0">
              <a:latin typeface="Arial" panose="020B0604020202020204" pitchFamily="34" charset="0"/>
              <a:cs typeface="Arial" panose="020B0604020202020204" pitchFamily="34" charset="0"/>
            </a:endParaRPr>
          </a:p>
        </p:txBody>
      </p:sp>
      <p:sp>
        <p:nvSpPr>
          <p:cNvPr id="3" name="Θέση περιεχομένου 2">
            <a:extLst>
              <a:ext uri="{FF2B5EF4-FFF2-40B4-BE49-F238E27FC236}">
                <a16:creationId xmlns:a16="http://schemas.microsoft.com/office/drawing/2014/main" id="{63FD32D6-2981-400A-88D0-C6724C056AE6}"/>
              </a:ext>
            </a:extLst>
          </p:cNvPr>
          <p:cNvSpPr>
            <a:spLocks noGrp="1"/>
          </p:cNvSpPr>
          <p:nvPr>
            <p:ph idx="1"/>
          </p:nvPr>
        </p:nvSpPr>
        <p:spPr>
          <a:xfrm>
            <a:off x="350874" y="2519916"/>
            <a:ext cx="11504428" cy="4093535"/>
          </a:xfrm>
        </p:spPr>
        <p:txBody>
          <a:bodyPr>
            <a:noAutofit/>
          </a:bodyPr>
          <a:lstStyle/>
          <a:p>
            <a:pPr marL="0" indent="0" algn="just">
              <a:spcAft>
                <a:spcPts val="1000"/>
              </a:spcAft>
              <a:buNone/>
            </a:pPr>
            <a:r>
              <a:rPr lang="en-US" sz="2000" dirty="0">
                <a:effectLst/>
                <a:ea typeface="Calibri" panose="020F0502020204030204" pitchFamily="34" charset="0"/>
                <a:cs typeface="Arial" panose="020B0604020202020204" pitchFamily="34" charset="0"/>
              </a:rPr>
              <a:t>According to the aforementioned legislative acts, Midwifery Science graduates may:</a:t>
            </a:r>
          </a:p>
          <a:p>
            <a:pPr algn="just">
              <a:spcAft>
                <a:spcPts val="1000"/>
              </a:spcAft>
              <a:buFont typeface="Wingdings" panose="05000000000000000000" pitchFamily="2" charset="2"/>
              <a:buChar char="ü"/>
            </a:pPr>
            <a:r>
              <a:rPr lang="en-US" sz="2000" dirty="0">
                <a:effectLst/>
                <a:ea typeface="Calibri" panose="020F0502020204030204" pitchFamily="34" charset="0"/>
                <a:cs typeface="Arial" panose="020B0604020202020204" pitchFamily="34" charset="0"/>
              </a:rPr>
              <a:t>Serve in Primary, Secondary and tertiary Healthcare System (public and private sector).</a:t>
            </a:r>
          </a:p>
          <a:p>
            <a:pPr algn="just">
              <a:spcAft>
                <a:spcPts val="1000"/>
              </a:spcAft>
              <a:buFont typeface="Wingdings" panose="05000000000000000000" pitchFamily="2" charset="2"/>
              <a:buChar char="ü"/>
            </a:pPr>
            <a:r>
              <a:rPr lang="en-US" sz="2000" dirty="0">
                <a:effectLst/>
                <a:ea typeface="Calibri" panose="020F0502020204030204" pitchFamily="34" charset="0"/>
                <a:cs typeface="Arial" panose="020B0604020202020204" pitchFamily="34" charset="0"/>
              </a:rPr>
              <a:t>Obstetrics- Gynecological- Neonatal Departments: Delivery Room, Outpatient Obstetrics Departments, </a:t>
            </a:r>
            <a:r>
              <a:rPr lang="en-US" sz="2000" dirty="0">
                <a:ea typeface="Calibri" panose="020F0502020204030204" pitchFamily="34" charset="0"/>
                <a:cs typeface="Arial" panose="020B0604020202020204" pitchFamily="34" charset="0"/>
              </a:rPr>
              <a:t>M</a:t>
            </a:r>
            <a:r>
              <a:rPr lang="en-US" sz="2000" dirty="0">
                <a:effectLst/>
                <a:ea typeface="Calibri" panose="020F0502020204030204" pitchFamily="34" charset="0"/>
                <a:cs typeface="Arial" panose="020B0604020202020204" pitchFamily="34" charset="0"/>
              </a:rPr>
              <a:t>aternity departments, Newborn departments, prenatal check-up, high-risk pregnancy unit, neonatal intensive care unit, Gynecological departments, Gynecological oncology, Outpatient Gynecological Clinics, Surgeries, Obstetrics- Gynecological Sterilization, Breast Centers, Genital Cancer </a:t>
            </a:r>
            <a:r>
              <a:rPr lang="en-US" sz="2000">
                <a:effectLst/>
                <a:ea typeface="Calibri" panose="020F0502020204030204" pitchFamily="34" charset="0"/>
                <a:cs typeface="Arial" panose="020B0604020202020204" pitchFamily="34" charset="0"/>
              </a:rPr>
              <a:t>Detection Centers.</a:t>
            </a:r>
            <a:endParaRPr lang="en-US" sz="2000" dirty="0">
              <a:effectLst/>
              <a:ea typeface="Calibri" panose="020F0502020204030204" pitchFamily="34" charset="0"/>
              <a:cs typeface="Arial" panose="020B0604020202020204" pitchFamily="34" charset="0"/>
            </a:endParaRPr>
          </a:p>
          <a:p>
            <a:pPr algn="just">
              <a:spcAft>
                <a:spcPts val="1000"/>
              </a:spcAft>
              <a:buFont typeface="Wingdings" panose="05000000000000000000" pitchFamily="2" charset="2"/>
              <a:buChar char="ü"/>
            </a:pPr>
            <a:r>
              <a:rPr lang="en-US" sz="2000" dirty="0">
                <a:effectLst/>
                <a:ea typeface="Calibri" panose="020F0502020204030204" pitchFamily="34" charset="0"/>
                <a:cs typeface="Arial" panose="020B0604020202020204" pitchFamily="34" charset="0"/>
              </a:rPr>
              <a:t>Work as tutors in corresponding studies organized by Universities, IEK and public services.</a:t>
            </a:r>
          </a:p>
          <a:p>
            <a:pPr algn="just">
              <a:spcAft>
                <a:spcPts val="1000"/>
              </a:spcAft>
              <a:buFont typeface="Wingdings" panose="05000000000000000000" pitchFamily="2" charset="2"/>
              <a:buChar char="ü"/>
            </a:pPr>
            <a:r>
              <a:rPr lang="en-US" sz="2000" dirty="0">
                <a:ea typeface="Calibri" panose="020F0502020204030204" pitchFamily="34" charset="0"/>
                <a:cs typeface="Arial" panose="020B0604020202020204" pitchFamily="34" charset="0"/>
              </a:rPr>
              <a:t>Work as Freelancers, Independent Midwives.</a:t>
            </a:r>
            <a:endParaRPr lang="en-US" sz="2000" dirty="0">
              <a:effectLst/>
              <a:ea typeface="Calibri" panose="020F0502020204030204" pitchFamily="34" charset="0"/>
              <a:cs typeface="Arial" panose="020B0604020202020204" pitchFamily="34" charset="0"/>
            </a:endParaRPr>
          </a:p>
          <a:p>
            <a:pPr marL="0" indent="0" algn="just">
              <a:spcAft>
                <a:spcPts val="1000"/>
              </a:spcAft>
              <a:buNone/>
            </a:pPr>
            <a:endParaRPr lang="el-GR" sz="16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87652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F3BE460-8F83-6E7D-5B2A-275F1658C2FD}"/>
              </a:ext>
            </a:extLst>
          </p:cNvPr>
          <p:cNvSpPr>
            <a:spLocks noGrp="1"/>
          </p:cNvSpPr>
          <p:nvPr>
            <p:ph type="title"/>
          </p:nvPr>
        </p:nvSpPr>
        <p:spPr/>
        <p:txBody>
          <a:bodyPr/>
          <a:lstStyle/>
          <a:p>
            <a:r>
              <a:rPr lang="en-US" b="1" u="sng" dirty="0"/>
              <a:t>MIDWIFERY RANGE OF ACTIONS IN GREECE</a:t>
            </a:r>
            <a:endParaRPr lang="el-GR" b="1" u="sng" dirty="0"/>
          </a:p>
        </p:txBody>
      </p:sp>
      <p:sp>
        <p:nvSpPr>
          <p:cNvPr id="3" name="Θέση περιεχομένου 2">
            <a:extLst>
              <a:ext uri="{FF2B5EF4-FFF2-40B4-BE49-F238E27FC236}">
                <a16:creationId xmlns:a16="http://schemas.microsoft.com/office/drawing/2014/main" id="{8471AFED-DB36-CC46-3F28-90FE7417C1C8}"/>
              </a:ext>
            </a:extLst>
          </p:cNvPr>
          <p:cNvSpPr>
            <a:spLocks noGrp="1"/>
          </p:cNvSpPr>
          <p:nvPr>
            <p:ph idx="1"/>
          </p:nvPr>
        </p:nvSpPr>
        <p:spPr>
          <a:xfrm>
            <a:off x="499730" y="2317897"/>
            <a:ext cx="11196084" cy="4295553"/>
          </a:xfrm>
        </p:spPr>
        <p:txBody>
          <a:bodyPr>
            <a:normAutofit/>
          </a:bodyPr>
          <a:lstStyle/>
          <a:p>
            <a:r>
              <a:rPr lang="en-US" b="1" dirty="0"/>
              <a:t>Obstetrics:</a:t>
            </a:r>
            <a:r>
              <a:rPr lang="en-US" dirty="0"/>
              <a:t> Diagnosis of pregnancy, perinatal care, evaluation of the general health status of pregnant women and neonates, prenatal diagnosis, family preparation for labor and delivery, perinatal care, conduct of labor in cephalic and breech presentations, promotion of breastfeeding, postnatal care. In co-</a:t>
            </a:r>
            <a:r>
              <a:rPr lang="en-US" dirty="0" err="1"/>
              <a:t>peration</a:t>
            </a:r>
            <a:r>
              <a:rPr lang="en-US" dirty="0"/>
              <a:t> with other scientists, care and nursing of abnormal cases in Obstetrics and assisted reproduction. Documentation and registration of data.</a:t>
            </a:r>
          </a:p>
          <a:p>
            <a:r>
              <a:rPr lang="en-US" b="1" dirty="0"/>
              <a:t>Neonatology:</a:t>
            </a:r>
            <a:r>
              <a:rPr lang="en-US" dirty="0"/>
              <a:t> Clinical examination of neonates, recovery, diet, nursing care of normal and high-risk neonates during transport to and hospitalization in Neonatal Intensive Care Units. Selection of necessary equipment and planning regarding nursing staff in such units.</a:t>
            </a:r>
          </a:p>
          <a:p>
            <a:r>
              <a:rPr lang="en-US" b="1" dirty="0"/>
              <a:t>Gynecology: </a:t>
            </a:r>
            <a:r>
              <a:rPr lang="en-US" dirty="0"/>
              <a:t>Gynecologic examination; taking of history, Papanicolaou’s smears and vaginal and cervical swabs; breast examination, nursing care of patients with gynecologic and breast disease.</a:t>
            </a:r>
          </a:p>
          <a:p>
            <a:r>
              <a:rPr lang="en-US" dirty="0"/>
              <a:t>Family Planning: Provision of Family Planning and contraception services and sexual education.</a:t>
            </a:r>
            <a:endParaRPr lang="el-GR" dirty="0"/>
          </a:p>
        </p:txBody>
      </p:sp>
    </p:spTree>
    <p:extLst>
      <p:ext uri="{BB962C8B-B14F-4D97-AF65-F5344CB8AC3E}">
        <p14:creationId xmlns:p14="http://schemas.microsoft.com/office/powerpoint/2010/main" val="15824161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pPr algn="ctr"/>
            <a:r>
              <a:rPr lang="en-US" b="1" u="sng" dirty="0">
                <a:latin typeface="Arial" panose="020B0604020202020204" pitchFamily="34" charset="0"/>
                <a:cs typeface="Arial" panose="020B0604020202020204" pitchFamily="34" charset="0"/>
              </a:rPr>
              <a:t>CONCLUSIONS</a:t>
            </a:r>
            <a:endParaRPr lang="el-GR" b="1" u="sng" dirty="0">
              <a:latin typeface="Arial" panose="020B0604020202020204" pitchFamily="34" charset="0"/>
              <a:cs typeface="Arial" panose="020B0604020202020204" pitchFamily="34" charset="0"/>
            </a:endParaRPr>
          </a:p>
        </p:txBody>
      </p:sp>
      <p:sp>
        <p:nvSpPr>
          <p:cNvPr id="3" name="2 - Θέση περιεχομένου"/>
          <p:cNvSpPr>
            <a:spLocks noGrp="1"/>
          </p:cNvSpPr>
          <p:nvPr>
            <p:ph idx="1"/>
          </p:nvPr>
        </p:nvSpPr>
        <p:spPr>
          <a:xfrm>
            <a:off x="546295" y="2519916"/>
            <a:ext cx="11099409" cy="4211965"/>
          </a:xfrm>
        </p:spPr>
        <p:txBody>
          <a:bodyPr>
            <a:noAutofit/>
          </a:bodyPr>
          <a:lstStyle/>
          <a:p>
            <a:pPr algn="just">
              <a:buFont typeface="Wingdings" panose="05000000000000000000" pitchFamily="2" charset="2"/>
              <a:buChar char="ü"/>
            </a:pPr>
            <a:r>
              <a:rPr lang="en-US" sz="2000" dirty="0">
                <a:cs typeface="Arial" panose="020B0604020202020204" pitchFamily="34" charset="0"/>
              </a:rPr>
              <a:t>Midwives use up-to-date, evidence-based professional knowledge to maintain competence in safe midwifery practices in all environments and cultures.</a:t>
            </a:r>
          </a:p>
          <a:p>
            <a:pPr algn="just">
              <a:buFont typeface="Wingdings" panose="05000000000000000000" pitchFamily="2" charset="2"/>
              <a:buChar char="ü"/>
            </a:pPr>
            <a:r>
              <a:rPr lang="en-US" sz="2000" dirty="0">
                <a:cs typeface="Arial" panose="020B0604020202020204" pitchFamily="34" charset="0"/>
              </a:rPr>
              <a:t>Midwives respond to the psychological, physical, emotional and spiritual needs of women seeking health care, whatever their circumstances (non-discrimination).</a:t>
            </a:r>
          </a:p>
          <a:p>
            <a:pPr algn="just">
              <a:buFont typeface="Wingdings" panose="05000000000000000000" pitchFamily="2" charset="2"/>
              <a:buChar char="ü"/>
            </a:pPr>
            <a:r>
              <a:rPr lang="en-US" sz="2000" dirty="0">
                <a:cs typeface="Arial" panose="020B0604020202020204" pitchFamily="34" charset="0"/>
              </a:rPr>
              <a:t>Midwives act as effective role models of health promotion for women throughout their life cycle, for families and for other health professionals.</a:t>
            </a:r>
          </a:p>
          <a:p>
            <a:pPr algn="just">
              <a:buFont typeface="Wingdings" panose="05000000000000000000" pitchFamily="2" charset="2"/>
              <a:buChar char="ü"/>
            </a:pPr>
            <a:r>
              <a:rPr lang="en-US" sz="2000" dirty="0">
                <a:cs typeface="Arial" panose="020B0604020202020204" pitchFamily="34" charset="0"/>
              </a:rPr>
              <a:t>Midwives actively seek personal, intellectual and professional growth throughout their midwifery career, integrating this growth into their practice.</a:t>
            </a:r>
          </a:p>
          <a:p>
            <a:pPr algn="just">
              <a:buFont typeface="Wingdings" panose="05000000000000000000" pitchFamily="2" charset="2"/>
              <a:buChar char="ü"/>
            </a:pPr>
            <a:r>
              <a:rPr lang="en-US" sz="2000" dirty="0">
                <a:cs typeface="Arial" panose="020B0604020202020204" pitchFamily="34" charset="0"/>
              </a:rPr>
              <a:t>Midwives provide care for women and childbearing families with respect for cultural diversity.</a:t>
            </a:r>
            <a:endParaRPr lang="el-GR" sz="2000" dirty="0">
              <a:cs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817671C-7208-4BFA-8375-35626F4CBEA6}"/>
              </a:ext>
            </a:extLst>
          </p:cNvPr>
          <p:cNvSpPr>
            <a:spLocks noGrp="1"/>
          </p:cNvSpPr>
          <p:nvPr>
            <p:ph type="title"/>
          </p:nvPr>
        </p:nvSpPr>
        <p:spPr/>
        <p:txBody>
          <a:bodyPr/>
          <a:lstStyle/>
          <a:p>
            <a:pPr algn="ctr"/>
            <a:r>
              <a:rPr lang="en-US" i="1" dirty="0"/>
              <a:t>Thank you!</a:t>
            </a:r>
            <a:endParaRPr lang="el-GR" i="1" dirty="0"/>
          </a:p>
        </p:txBody>
      </p:sp>
      <p:pic>
        <p:nvPicPr>
          <p:cNvPr id="6" name="Θέση περιεχομένου 5">
            <a:extLst>
              <a:ext uri="{FF2B5EF4-FFF2-40B4-BE49-F238E27FC236}">
                <a16:creationId xmlns:a16="http://schemas.microsoft.com/office/drawing/2014/main" id="{F4264624-A5A7-F3F1-3B46-D4CE5107DA6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96633" y="2603499"/>
            <a:ext cx="7166344" cy="4009952"/>
          </a:xfrm>
        </p:spPr>
      </p:pic>
    </p:spTree>
    <p:extLst>
      <p:ext uri="{BB962C8B-B14F-4D97-AF65-F5344CB8AC3E}">
        <p14:creationId xmlns:p14="http://schemas.microsoft.com/office/powerpoint/2010/main" val="423182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b="1" u="sng" dirty="0">
                <a:cs typeface="Arial" panose="020B0604020202020204" pitchFamily="34" charset="0"/>
              </a:rPr>
              <a:t>PURPOSES:</a:t>
            </a:r>
            <a:endParaRPr lang="el-GR" b="1" u="sng" dirty="0">
              <a:cs typeface="Arial" panose="020B0604020202020204" pitchFamily="34" charset="0"/>
            </a:endParaRPr>
          </a:p>
        </p:txBody>
      </p:sp>
      <p:sp>
        <p:nvSpPr>
          <p:cNvPr id="3" name="2 - Θέση περιεχομένου"/>
          <p:cNvSpPr>
            <a:spLocks noGrp="1"/>
          </p:cNvSpPr>
          <p:nvPr>
            <p:ph idx="1"/>
          </p:nvPr>
        </p:nvSpPr>
        <p:spPr/>
        <p:txBody>
          <a:bodyPr>
            <a:normAutofit/>
          </a:bodyPr>
          <a:lstStyle/>
          <a:p>
            <a:pPr>
              <a:buFont typeface="Wingdings" panose="05000000000000000000" pitchFamily="2" charset="2"/>
              <a:buChar char="ü"/>
            </a:pPr>
            <a:r>
              <a:rPr lang="en-US" sz="2400" dirty="0">
                <a:cs typeface="Arial" panose="020B0604020202020204" pitchFamily="34" charset="0"/>
              </a:rPr>
              <a:t>To get to know the current Greek maternity care.</a:t>
            </a:r>
          </a:p>
          <a:p>
            <a:pPr>
              <a:buFont typeface="Wingdings" panose="05000000000000000000" pitchFamily="2" charset="2"/>
              <a:buChar char="ü"/>
            </a:pPr>
            <a:r>
              <a:rPr lang="en-US" sz="2400" dirty="0">
                <a:cs typeface="Arial" panose="020B0604020202020204" pitchFamily="34" charset="0"/>
              </a:rPr>
              <a:t>To find out the professional rights, status and duties of Greek midwives.</a:t>
            </a:r>
          </a:p>
          <a:p>
            <a:pPr>
              <a:buFont typeface="Wingdings" panose="05000000000000000000" pitchFamily="2" charset="2"/>
              <a:buChar char="ü"/>
            </a:pPr>
            <a:r>
              <a:rPr lang="en-US" sz="2400" dirty="0">
                <a:cs typeface="Arial" panose="020B0604020202020204" pitchFamily="34" charset="0"/>
              </a:rPr>
              <a:t>To define the role of </a:t>
            </a:r>
            <a:r>
              <a:rPr lang="en-US" sz="2400" dirty="0" err="1">
                <a:cs typeface="Arial" panose="020B0604020202020204" pitchFamily="34" charset="0"/>
              </a:rPr>
              <a:t>greek</a:t>
            </a:r>
            <a:r>
              <a:rPr lang="en-US" sz="2400" dirty="0">
                <a:cs typeface="Arial" panose="020B0604020202020204" pitchFamily="34" charset="0"/>
              </a:rPr>
              <a:t> Midwives in all fields of action.</a:t>
            </a:r>
            <a:endParaRPr lang="el-GR" sz="2400" dirty="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EDB93E7-E022-415A-9FC1-87C49602B4DF}"/>
              </a:ext>
            </a:extLst>
          </p:cNvPr>
          <p:cNvSpPr>
            <a:spLocks noGrp="1"/>
          </p:cNvSpPr>
          <p:nvPr>
            <p:ph type="title"/>
          </p:nvPr>
        </p:nvSpPr>
        <p:spPr>
          <a:xfrm>
            <a:off x="520262" y="973668"/>
            <a:ext cx="9396105" cy="706964"/>
          </a:xfrm>
        </p:spPr>
        <p:txBody>
          <a:bodyPr/>
          <a:lstStyle/>
          <a:p>
            <a:r>
              <a:rPr lang="en-US" sz="3200" b="1" u="sng" dirty="0">
                <a:cs typeface="Arial" panose="020B0604020202020204" pitchFamily="34" charset="0"/>
              </a:rPr>
              <a:t>THE CURRENT GREEK MATERNITY CARE DATA</a:t>
            </a:r>
            <a:endParaRPr lang="el-GR" sz="3200" dirty="0">
              <a:cs typeface="Arial" panose="020B0604020202020204" pitchFamily="34" charset="0"/>
            </a:endParaRPr>
          </a:p>
        </p:txBody>
      </p:sp>
      <p:sp>
        <p:nvSpPr>
          <p:cNvPr id="3" name="Θέση περιεχομένου 2">
            <a:extLst>
              <a:ext uri="{FF2B5EF4-FFF2-40B4-BE49-F238E27FC236}">
                <a16:creationId xmlns:a16="http://schemas.microsoft.com/office/drawing/2014/main" id="{165FD6CC-EE4E-4C0C-8B96-29C099EFC4CC}"/>
              </a:ext>
            </a:extLst>
          </p:cNvPr>
          <p:cNvSpPr>
            <a:spLocks noGrp="1"/>
          </p:cNvSpPr>
          <p:nvPr>
            <p:ph idx="1"/>
          </p:nvPr>
        </p:nvSpPr>
        <p:spPr>
          <a:xfrm>
            <a:off x="314793" y="2349795"/>
            <a:ext cx="11737299" cy="4290155"/>
          </a:xfrm>
        </p:spPr>
        <p:txBody>
          <a:bodyPr>
            <a:noAutofit/>
          </a:bodyPr>
          <a:lstStyle/>
          <a:p>
            <a:pPr>
              <a:buFont typeface="Wingdings" panose="05000000000000000000" pitchFamily="2" charset="2"/>
              <a:buChar char="ü"/>
            </a:pPr>
            <a:r>
              <a:rPr lang="en-US" sz="2000" dirty="0">
                <a:cs typeface="Arial" panose="020B0604020202020204" pitchFamily="34" charset="0"/>
              </a:rPr>
              <a:t>In Greece, prenatal care and pregnancy monitoring is usually done in</a:t>
            </a:r>
            <a:r>
              <a:rPr lang="el-GR" sz="2000" dirty="0">
                <a:cs typeface="Arial" panose="020B0604020202020204" pitchFamily="34" charset="0"/>
              </a:rPr>
              <a:t> </a:t>
            </a:r>
            <a:r>
              <a:rPr lang="en-US" sz="2000" dirty="0">
                <a:cs typeface="Arial" panose="020B0604020202020204" pitchFamily="34" charset="0"/>
              </a:rPr>
              <a:t>private practices of obstetricians - gynecologists.</a:t>
            </a:r>
            <a:endParaRPr lang="el-GR" sz="2000" dirty="0">
              <a:cs typeface="Arial" panose="020B0604020202020204" pitchFamily="34" charset="0"/>
            </a:endParaRPr>
          </a:p>
          <a:p>
            <a:pPr>
              <a:buFont typeface="Wingdings" panose="05000000000000000000" pitchFamily="2" charset="2"/>
              <a:buChar char="ü"/>
            </a:pPr>
            <a:r>
              <a:rPr lang="en-US" sz="2000" dirty="0">
                <a:cs typeface="Arial" panose="020B0604020202020204" pitchFamily="34" charset="0"/>
              </a:rPr>
              <a:t>The role of midwives as independent</a:t>
            </a:r>
            <a:r>
              <a:rPr lang="el-GR" sz="2000" dirty="0">
                <a:cs typeface="Arial" panose="020B0604020202020204" pitchFamily="34" charset="0"/>
              </a:rPr>
              <a:t> </a:t>
            </a:r>
            <a:r>
              <a:rPr lang="en-US" sz="2000" dirty="0">
                <a:cs typeface="Arial" panose="020B0604020202020204" pitchFamily="34" charset="0"/>
              </a:rPr>
              <a:t>providers is minor in the current model (Economou, C. 2015).</a:t>
            </a:r>
            <a:endParaRPr lang="el-GR" sz="2000" dirty="0">
              <a:cs typeface="Arial" panose="020B0604020202020204" pitchFamily="34" charset="0"/>
            </a:endParaRPr>
          </a:p>
          <a:p>
            <a:pPr>
              <a:buFont typeface="Wingdings" panose="05000000000000000000" pitchFamily="2" charset="2"/>
              <a:buChar char="ü"/>
            </a:pPr>
            <a:r>
              <a:rPr lang="en-US" sz="2000" dirty="0">
                <a:cs typeface="Arial" panose="020B0604020202020204" pitchFamily="34" charset="0"/>
              </a:rPr>
              <a:t>More </a:t>
            </a:r>
            <a:r>
              <a:rPr lang="en-US" sz="2000" i="1" dirty="0">
                <a:cs typeface="Arial" panose="020B0604020202020204" pitchFamily="34" charset="0"/>
              </a:rPr>
              <a:t>public hospitals </a:t>
            </a:r>
            <a:r>
              <a:rPr lang="en-US" sz="2000" dirty="0">
                <a:cs typeface="Arial" panose="020B0604020202020204" pitchFamily="34" charset="0"/>
              </a:rPr>
              <a:t>(64) that provide obstetrics-gynecology</a:t>
            </a:r>
            <a:r>
              <a:rPr lang="el-GR" sz="2000" dirty="0">
                <a:cs typeface="Arial" panose="020B0604020202020204" pitchFamily="34" charset="0"/>
              </a:rPr>
              <a:t> </a:t>
            </a:r>
            <a:r>
              <a:rPr lang="en-US" sz="2000" dirty="0">
                <a:cs typeface="Arial" panose="020B0604020202020204" pitchFamily="34" charset="0"/>
              </a:rPr>
              <a:t>services than the registered </a:t>
            </a:r>
            <a:r>
              <a:rPr lang="en-US" sz="2000" i="1" dirty="0">
                <a:cs typeface="Arial" panose="020B0604020202020204" pitchFamily="34" charset="0"/>
              </a:rPr>
              <a:t>private providers</a:t>
            </a:r>
            <a:r>
              <a:rPr lang="en-US" sz="2000" dirty="0">
                <a:cs typeface="Arial" panose="020B0604020202020204" pitchFamily="34" charset="0"/>
              </a:rPr>
              <a:t> (43).</a:t>
            </a:r>
            <a:endParaRPr lang="el-GR" sz="2000" dirty="0">
              <a:cs typeface="Arial" panose="020B0604020202020204" pitchFamily="34" charset="0"/>
            </a:endParaRPr>
          </a:p>
          <a:p>
            <a:pPr>
              <a:buFont typeface="Wingdings" panose="05000000000000000000" pitchFamily="2" charset="2"/>
              <a:buChar char="ü"/>
            </a:pPr>
            <a:r>
              <a:rPr lang="en-US" sz="2000" dirty="0">
                <a:cs typeface="Arial" panose="020B0604020202020204" pitchFamily="34" charset="0"/>
              </a:rPr>
              <a:t>The top five providers with</a:t>
            </a:r>
            <a:r>
              <a:rPr lang="el-GR" sz="2000" dirty="0">
                <a:cs typeface="Arial" panose="020B0604020202020204" pitchFamily="34" charset="0"/>
              </a:rPr>
              <a:t> </a:t>
            </a:r>
            <a:r>
              <a:rPr lang="en-US" sz="2000" dirty="0">
                <a:cs typeface="Arial" panose="020B0604020202020204" pitchFamily="34" charset="0"/>
              </a:rPr>
              <a:t>the highest number of births are private providers</a:t>
            </a:r>
            <a:r>
              <a:rPr lang="el-GR" sz="2000" dirty="0">
                <a:cs typeface="Arial" panose="020B0604020202020204" pitchFamily="34" charset="0"/>
              </a:rPr>
              <a:t> </a:t>
            </a:r>
            <a:r>
              <a:rPr lang="en-US" sz="2000" dirty="0">
                <a:cs typeface="Arial" panose="020B0604020202020204" pitchFamily="34" charset="0"/>
              </a:rPr>
              <a:t>(ΕΟΠΥΥ. 2016).</a:t>
            </a:r>
          </a:p>
          <a:p>
            <a:pPr>
              <a:buFont typeface="Wingdings" panose="05000000000000000000" pitchFamily="2" charset="2"/>
              <a:buChar char="ü"/>
            </a:pPr>
            <a:r>
              <a:rPr lang="en-US" sz="2000" dirty="0" err="1">
                <a:cs typeface="Arial" panose="020B0604020202020204" pitchFamily="34" charset="0"/>
              </a:rPr>
              <a:t>CSection</a:t>
            </a:r>
            <a:r>
              <a:rPr lang="en-US" sz="2000" dirty="0">
                <a:cs typeface="Arial" panose="020B0604020202020204" pitchFamily="34" charset="0"/>
              </a:rPr>
              <a:t> rates: (</a:t>
            </a:r>
            <a:r>
              <a:rPr lang="en-US" sz="2000" b="1" dirty="0">
                <a:cs typeface="Arial" panose="020B0604020202020204" pitchFamily="34" charset="0"/>
              </a:rPr>
              <a:t>61%</a:t>
            </a:r>
            <a:r>
              <a:rPr lang="en-US" sz="2000" dirty="0">
                <a:cs typeface="Arial" panose="020B0604020202020204" pitchFamily="34" charset="0"/>
              </a:rPr>
              <a:t>) in private hospital no1 and (</a:t>
            </a:r>
            <a:r>
              <a:rPr lang="en-US" sz="2000" b="1" dirty="0">
                <a:cs typeface="Arial" panose="020B0604020202020204" pitchFamily="34" charset="0"/>
              </a:rPr>
              <a:t>49,2%</a:t>
            </a:r>
            <a:r>
              <a:rPr lang="en-US" sz="2000" dirty="0">
                <a:cs typeface="Arial" panose="020B0604020202020204" pitchFamily="34" charset="0"/>
              </a:rPr>
              <a:t>) in NHS hospital no1 (Eurostat. 2015). </a:t>
            </a:r>
          </a:p>
          <a:p>
            <a:pPr>
              <a:buFont typeface="Wingdings" panose="05000000000000000000" pitchFamily="2" charset="2"/>
              <a:buChar char="ü"/>
            </a:pPr>
            <a:r>
              <a:rPr lang="en-US" sz="2000" dirty="0">
                <a:cs typeface="Arial" panose="020B0604020202020204" pitchFamily="34" charset="0"/>
              </a:rPr>
              <a:t>Natural vaginal birth rates: in private hospitals (</a:t>
            </a:r>
            <a:r>
              <a:rPr lang="en-US" sz="2000" b="1" dirty="0">
                <a:cs typeface="Arial" panose="020B0604020202020204" pitchFamily="34" charset="0"/>
              </a:rPr>
              <a:t>4.7%</a:t>
            </a:r>
            <a:r>
              <a:rPr lang="en-US" sz="2000" dirty="0">
                <a:cs typeface="Arial" panose="020B0604020202020204" pitchFamily="34" charset="0"/>
              </a:rPr>
              <a:t>) compared to public hospitals (</a:t>
            </a:r>
            <a:r>
              <a:rPr lang="en-US" sz="2000" b="1" dirty="0">
                <a:cs typeface="Arial" panose="020B0604020202020204" pitchFamily="34" charset="0"/>
              </a:rPr>
              <a:t>79.6%).</a:t>
            </a:r>
          </a:p>
          <a:p>
            <a:pPr>
              <a:buFont typeface="Wingdings" panose="05000000000000000000" pitchFamily="2" charset="2"/>
              <a:buChar char="ü"/>
            </a:pPr>
            <a:r>
              <a:rPr lang="en-US" sz="2000" dirty="0">
                <a:cs typeface="Arial" panose="020B0604020202020204" pitchFamily="34" charset="0"/>
              </a:rPr>
              <a:t>The midwife’s role in the Greek health care system is not particularly attractive.</a:t>
            </a:r>
            <a:endParaRPr lang="el-GR" sz="2000" dirty="0">
              <a:cs typeface="Arial" panose="020B0604020202020204" pitchFamily="34" charset="0"/>
            </a:endParaRPr>
          </a:p>
        </p:txBody>
      </p:sp>
    </p:spTree>
    <p:extLst>
      <p:ext uri="{BB962C8B-B14F-4D97-AF65-F5344CB8AC3E}">
        <p14:creationId xmlns:p14="http://schemas.microsoft.com/office/powerpoint/2010/main" val="1939689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b="1" u="sng" dirty="0">
                <a:cs typeface="Arial" panose="020B0604020202020204" pitchFamily="34" charset="0"/>
              </a:rPr>
              <a:t>THE DEFINITION OF MIDWIFE (1)</a:t>
            </a:r>
            <a:endParaRPr lang="el-GR" dirty="0">
              <a:cs typeface="Arial" panose="020B0604020202020204" pitchFamily="34" charset="0"/>
            </a:endParaRPr>
          </a:p>
        </p:txBody>
      </p:sp>
      <p:sp>
        <p:nvSpPr>
          <p:cNvPr id="3" name="2 - Θέση περιεχομένου"/>
          <p:cNvSpPr>
            <a:spLocks noGrp="1"/>
          </p:cNvSpPr>
          <p:nvPr>
            <p:ph idx="1"/>
          </p:nvPr>
        </p:nvSpPr>
        <p:spPr>
          <a:xfrm>
            <a:off x="173421" y="1903228"/>
            <a:ext cx="11808371" cy="4778926"/>
          </a:xfrm>
        </p:spPr>
        <p:txBody>
          <a:bodyPr>
            <a:normAutofit/>
          </a:bodyPr>
          <a:lstStyle/>
          <a:p>
            <a:endParaRPr lang="en-US" dirty="0">
              <a:latin typeface="Calibri Light" pitchFamily="34" charset="0"/>
              <a:cs typeface="Calibri Light" pitchFamily="34" charset="0"/>
            </a:endParaRPr>
          </a:p>
          <a:p>
            <a:pPr marL="0" indent="0">
              <a:buNone/>
            </a:pPr>
            <a:r>
              <a:rPr lang="en-US" sz="2200" dirty="0"/>
              <a:t>The Midwife is recognized as a responsible and competent professional who works with women to provide the necessary support, care and counseling during pregnancy, labor and delivery as well as to conduct deliveries under her own responsibility and care for the newborn and the infant. This care includes preventive measures, promotion of natural childbirth, early detection of complications in mother and child and assessment for appropriate medical or other assistance as well as the implementation of emergency measures (ICM, 2014).</a:t>
            </a:r>
            <a:endParaRPr lang="el-GR" sz="2200" dirty="0"/>
          </a:p>
        </p:txBody>
      </p:sp>
      <p:pic>
        <p:nvPicPr>
          <p:cNvPr id="5" name="Εικόνα 4">
            <a:extLst>
              <a:ext uri="{FF2B5EF4-FFF2-40B4-BE49-F238E27FC236}">
                <a16:creationId xmlns:a16="http://schemas.microsoft.com/office/drawing/2014/main" id="{3F1051F4-8182-4EFF-A806-A051A41DC0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401" y="4846364"/>
            <a:ext cx="4444409" cy="194082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0ED3E0F-56BC-4655-B585-287CD7B7CC38}"/>
              </a:ext>
            </a:extLst>
          </p:cNvPr>
          <p:cNvSpPr>
            <a:spLocks noGrp="1"/>
          </p:cNvSpPr>
          <p:nvPr>
            <p:ph type="title"/>
          </p:nvPr>
        </p:nvSpPr>
        <p:spPr/>
        <p:txBody>
          <a:bodyPr>
            <a:normAutofit/>
          </a:bodyPr>
          <a:lstStyle/>
          <a:p>
            <a:r>
              <a:rPr lang="el-GR" dirty="0"/>
              <a:t> </a:t>
            </a:r>
            <a:r>
              <a:rPr lang="en-US" b="1" u="sng" dirty="0">
                <a:cs typeface="Arial" panose="020B0604020202020204" pitchFamily="34" charset="0"/>
              </a:rPr>
              <a:t>THE DEFINITON OF MIDWIFE (2)</a:t>
            </a:r>
            <a:endParaRPr lang="el-GR" b="1" u="sng" dirty="0">
              <a:cs typeface="Arial" panose="020B0604020202020204" pitchFamily="34" charset="0"/>
            </a:endParaRPr>
          </a:p>
        </p:txBody>
      </p:sp>
      <p:sp>
        <p:nvSpPr>
          <p:cNvPr id="3" name="Θέση περιεχομένου 2">
            <a:extLst>
              <a:ext uri="{FF2B5EF4-FFF2-40B4-BE49-F238E27FC236}">
                <a16:creationId xmlns:a16="http://schemas.microsoft.com/office/drawing/2014/main" id="{D2136D5B-AB1A-47EB-99F9-39EA4CF9486E}"/>
              </a:ext>
            </a:extLst>
          </p:cNvPr>
          <p:cNvSpPr>
            <a:spLocks noGrp="1"/>
          </p:cNvSpPr>
          <p:nvPr>
            <p:ph idx="1"/>
          </p:nvPr>
        </p:nvSpPr>
        <p:spPr>
          <a:xfrm>
            <a:off x="309490" y="2328529"/>
            <a:ext cx="11352628" cy="4339557"/>
          </a:xfrm>
        </p:spPr>
        <p:txBody>
          <a:bodyPr>
            <a:normAutofit/>
          </a:bodyPr>
          <a:lstStyle/>
          <a:p>
            <a:pPr>
              <a:buFont typeface="Wingdings" panose="05000000000000000000" pitchFamily="2" charset="2"/>
              <a:buChar char="ü"/>
            </a:pPr>
            <a:r>
              <a:rPr lang="en-US" sz="2200" dirty="0">
                <a:cs typeface="Arial" panose="020B0604020202020204" pitchFamily="34" charset="0"/>
              </a:rPr>
              <a:t>A midwife has an important role in </a:t>
            </a:r>
            <a:r>
              <a:rPr lang="en-US" sz="2200" i="1" dirty="0">
                <a:cs typeface="Arial" panose="020B0604020202020204" pitchFamily="34" charset="0"/>
              </a:rPr>
              <a:t>health counseling and education</a:t>
            </a:r>
            <a:r>
              <a:rPr lang="en-US" sz="2200" dirty="0">
                <a:cs typeface="Arial" panose="020B0604020202020204" pitchFamily="34" charset="0"/>
              </a:rPr>
              <a:t>, not only for the woman but also for the whole family, as well as the community. Her work includes </a:t>
            </a:r>
            <a:r>
              <a:rPr lang="en-US" sz="2200" i="1" dirty="0">
                <a:cs typeface="Arial" panose="020B0604020202020204" pitchFamily="34" charset="0"/>
              </a:rPr>
              <a:t>prenatal education </a:t>
            </a:r>
            <a:r>
              <a:rPr lang="en-US" sz="2200" dirty="0">
                <a:cs typeface="Arial" panose="020B0604020202020204" pitchFamily="34" charset="0"/>
              </a:rPr>
              <a:t>and </a:t>
            </a:r>
            <a:r>
              <a:rPr lang="en-US" sz="2200" i="1" dirty="0">
                <a:cs typeface="Arial" panose="020B0604020202020204" pitchFamily="34" charset="0"/>
              </a:rPr>
              <a:t>preparation for parenthood</a:t>
            </a:r>
            <a:r>
              <a:rPr lang="en-US" sz="2200" dirty="0">
                <a:cs typeface="Arial" panose="020B0604020202020204" pitchFamily="34" charset="0"/>
              </a:rPr>
              <a:t>, but may extend to women's health (</a:t>
            </a:r>
            <a:r>
              <a:rPr lang="en-US" sz="2200" i="1" dirty="0">
                <a:cs typeface="Arial" panose="020B0604020202020204" pitchFamily="34" charset="0"/>
              </a:rPr>
              <a:t>gynecological issues</a:t>
            </a:r>
            <a:r>
              <a:rPr lang="en-US" sz="2200" dirty="0">
                <a:cs typeface="Arial" panose="020B0604020202020204" pitchFamily="34" charset="0"/>
              </a:rPr>
              <a:t>), </a:t>
            </a:r>
            <a:r>
              <a:rPr lang="en-US" sz="2200" i="1" dirty="0">
                <a:cs typeface="Arial" panose="020B0604020202020204" pitchFamily="34" charset="0"/>
              </a:rPr>
              <a:t>sexual or reproductive health</a:t>
            </a:r>
            <a:r>
              <a:rPr lang="en-US" sz="2200" dirty="0">
                <a:cs typeface="Arial" panose="020B0604020202020204" pitchFamily="34" charset="0"/>
              </a:rPr>
              <a:t>, and </a:t>
            </a:r>
            <a:r>
              <a:rPr lang="en-US" sz="2200" i="1" dirty="0">
                <a:cs typeface="Arial" panose="020B0604020202020204" pitchFamily="34" charset="0"/>
              </a:rPr>
              <a:t>pediatric care</a:t>
            </a:r>
            <a:r>
              <a:rPr lang="en-US" sz="2200" dirty="0">
                <a:cs typeface="Arial" panose="020B0604020202020204" pitchFamily="34" charset="0"/>
              </a:rPr>
              <a:t>. </a:t>
            </a:r>
          </a:p>
          <a:p>
            <a:pPr>
              <a:buFont typeface="Wingdings" panose="05000000000000000000" pitchFamily="2" charset="2"/>
              <a:buChar char="ü"/>
            </a:pPr>
            <a:r>
              <a:rPr lang="en-US" sz="2200" dirty="0">
                <a:cs typeface="Arial" panose="020B0604020202020204" pitchFamily="34" charset="0"/>
              </a:rPr>
              <a:t>Midwives can practice in any setting such as home, community, hospitals, clinics and health units (ICM, 2014).</a:t>
            </a:r>
          </a:p>
          <a:p>
            <a:pPr>
              <a:buFont typeface="Wingdings" panose="05000000000000000000" pitchFamily="2" charset="2"/>
              <a:buChar char="ü"/>
            </a:pPr>
            <a:r>
              <a:rPr lang="en-US" sz="2200" dirty="0">
                <a:cs typeface="Arial" panose="020B0604020202020204" pitchFamily="34" charset="0"/>
              </a:rPr>
              <a:t>Midwifery Science today in Greece includes the art and science of promoting and supporting Women’s Health during their entire lifetime, as well as promoting and supporting Neonatal Health.</a:t>
            </a:r>
            <a:endParaRPr lang="el-GR" sz="2200" dirty="0">
              <a:cs typeface="Arial" panose="020B0604020202020204" pitchFamily="34" charset="0"/>
            </a:endParaRPr>
          </a:p>
        </p:txBody>
      </p:sp>
    </p:spTree>
    <p:extLst>
      <p:ext uri="{BB962C8B-B14F-4D97-AF65-F5344CB8AC3E}">
        <p14:creationId xmlns:p14="http://schemas.microsoft.com/office/powerpoint/2010/main" val="2042415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sz="2800" b="1" u="sng" dirty="0">
                <a:cs typeface="Arial" panose="020B0604020202020204" pitchFamily="34" charset="0"/>
              </a:rPr>
              <a:t>KEY POINTS OF THE ROLE OF MIDWIFE</a:t>
            </a:r>
            <a:endParaRPr lang="el-GR" sz="2800" b="1" u="sng" dirty="0">
              <a:cs typeface="Arial" panose="020B0604020202020204" pitchFamily="34" charset="0"/>
            </a:endParaRPr>
          </a:p>
        </p:txBody>
      </p:sp>
      <p:sp>
        <p:nvSpPr>
          <p:cNvPr id="3" name="2 - Θέση περιεχομένου"/>
          <p:cNvSpPr>
            <a:spLocks noGrp="1"/>
          </p:cNvSpPr>
          <p:nvPr>
            <p:ph idx="1"/>
          </p:nvPr>
        </p:nvSpPr>
        <p:spPr>
          <a:xfrm>
            <a:off x="182880" y="2434856"/>
            <a:ext cx="11816862" cy="4423144"/>
          </a:xfrm>
        </p:spPr>
        <p:txBody>
          <a:bodyPr>
            <a:normAutofit/>
          </a:bodyPr>
          <a:lstStyle/>
          <a:p>
            <a:pPr lvl="0">
              <a:buFont typeface="Wingdings" panose="05000000000000000000" pitchFamily="2" charset="2"/>
              <a:buChar char="ü"/>
            </a:pPr>
            <a:r>
              <a:rPr lang="en-US" sz="2000" dirty="0"/>
              <a:t>The </a:t>
            </a:r>
            <a:r>
              <a:rPr lang="en-US" sz="2000" b="1" dirty="0"/>
              <a:t>collaborative relationship </a:t>
            </a:r>
            <a:r>
              <a:rPr lang="en-US" sz="2000" dirty="0"/>
              <a:t>with women to promote self-care and promote the health of mothers, infants, and their families.</a:t>
            </a:r>
          </a:p>
          <a:p>
            <a:pPr lvl="0">
              <a:buFont typeface="Wingdings" panose="05000000000000000000" pitchFamily="2" charset="2"/>
              <a:buChar char="ü"/>
            </a:pPr>
            <a:r>
              <a:rPr lang="en-US" sz="2000" b="1" dirty="0"/>
              <a:t>Respect</a:t>
            </a:r>
            <a:r>
              <a:rPr lang="en-US" sz="2000" dirty="0"/>
              <a:t> for the human dignity of women as persons with full human rights.</a:t>
            </a:r>
          </a:p>
          <a:p>
            <a:pPr lvl="0">
              <a:buFont typeface="Wingdings" panose="05000000000000000000" pitchFamily="2" charset="2"/>
              <a:buChar char="ü"/>
            </a:pPr>
            <a:r>
              <a:rPr lang="en-US" sz="2000" b="1" dirty="0"/>
              <a:t>Advocacy</a:t>
            </a:r>
            <a:r>
              <a:rPr lang="en-US" sz="2000" dirty="0"/>
              <a:t> for women so that their voices are heard.</a:t>
            </a:r>
          </a:p>
          <a:p>
            <a:pPr lvl="0">
              <a:buFont typeface="Wingdings" panose="05000000000000000000" pitchFamily="2" charset="2"/>
              <a:buChar char="ü"/>
            </a:pPr>
            <a:r>
              <a:rPr lang="en-US" sz="2000" b="1" dirty="0"/>
              <a:t>Cultural sensitivity</a:t>
            </a:r>
            <a:r>
              <a:rPr lang="en-US" sz="2000" dirty="0"/>
              <a:t>, which includes working with women and health care providers to overcome cultural practices that harm women and infants.</a:t>
            </a:r>
          </a:p>
          <a:p>
            <a:pPr lvl="0">
              <a:buFont typeface="Wingdings" panose="05000000000000000000" pitchFamily="2" charset="2"/>
              <a:buChar char="ü"/>
            </a:pPr>
            <a:r>
              <a:rPr lang="en-US" sz="2000" dirty="0"/>
              <a:t>Emphasis on </a:t>
            </a:r>
            <a:r>
              <a:rPr lang="en-US" sz="2000" b="1" dirty="0"/>
              <a:t>health promotion </a:t>
            </a:r>
            <a:r>
              <a:rPr lang="en-US" sz="2000" dirty="0"/>
              <a:t>and disease prevention, but always in light of the fact that pregnancy is a natural fact of life (ICM 2014, Bill of Rights for Women and Midwives).</a:t>
            </a:r>
            <a:endParaRPr lang="el-GR"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3C8F274-4DCB-4304-B97F-9E8D979A7992}"/>
              </a:ext>
            </a:extLst>
          </p:cNvPr>
          <p:cNvSpPr>
            <a:spLocks noGrp="1"/>
          </p:cNvSpPr>
          <p:nvPr>
            <p:ph type="title"/>
          </p:nvPr>
        </p:nvSpPr>
        <p:spPr/>
        <p:txBody>
          <a:bodyPr>
            <a:normAutofit/>
          </a:bodyPr>
          <a:lstStyle/>
          <a:p>
            <a:r>
              <a:rPr lang="en-US" b="1" u="sng" dirty="0">
                <a:cs typeface="Arial" panose="020B0604020202020204" pitchFamily="34" charset="0"/>
              </a:rPr>
              <a:t>PROFESSIONAL RIGHTS (1)</a:t>
            </a:r>
            <a:endParaRPr lang="el-GR" b="1" u="sng" dirty="0">
              <a:cs typeface="Arial" panose="020B0604020202020204" pitchFamily="34" charset="0"/>
            </a:endParaRPr>
          </a:p>
        </p:txBody>
      </p:sp>
      <p:sp>
        <p:nvSpPr>
          <p:cNvPr id="3" name="Θέση περιεχομένου 2">
            <a:extLst>
              <a:ext uri="{FF2B5EF4-FFF2-40B4-BE49-F238E27FC236}">
                <a16:creationId xmlns:a16="http://schemas.microsoft.com/office/drawing/2014/main" id="{A4639084-E030-4C58-8D2E-19896410480B}"/>
              </a:ext>
            </a:extLst>
          </p:cNvPr>
          <p:cNvSpPr>
            <a:spLocks noGrp="1"/>
          </p:cNvSpPr>
          <p:nvPr>
            <p:ph idx="1"/>
          </p:nvPr>
        </p:nvSpPr>
        <p:spPr>
          <a:xfrm>
            <a:off x="337626" y="2381694"/>
            <a:ext cx="11507372" cy="4272324"/>
          </a:xfrm>
        </p:spPr>
        <p:txBody>
          <a:bodyPr>
            <a:normAutofit/>
          </a:bodyPr>
          <a:lstStyle/>
          <a:p>
            <a:pPr marL="0" indent="0">
              <a:buNone/>
            </a:pPr>
            <a:r>
              <a:rPr lang="en-US" sz="2200" u="sng" dirty="0">
                <a:latin typeface="Century Gothic" panose="020B0502020202020204" pitchFamily="34" charset="0"/>
                <a:cs typeface="Calibri Light" pitchFamily="34" charset="0"/>
              </a:rPr>
              <a:t>DURING PREGNANCY:</a:t>
            </a:r>
          </a:p>
          <a:p>
            <a:pPr>
              <a:buFont typeface="Wingdings" panose="05000000000000000000" pitchFamily="2" charset="2"/>
              <a:buChar char="ü"/>
            </a:pPr>
            <a:r>
              <a:rPr lang="en-US" sz="2200" dirty="0">
                <a:latin typeface="Century Gothic" panose="020B0502020202020204" pitchFamily="34" charset="0"/>
                <a:cs typeface="Calibri Light" pitchFamily="34" charset="0"/>
              </a:rPr>
              <a:t>Diagnosis of pregnancy and clinical monitoring of normal pregnancy.</a:t>
            </a:r>
          </a:p>
          <a:p>
            <a:pPr>
              <a:buFont typeface="Wingdings" panose="05000000000000000000" pitchFamily="2" charset="2"/>
              <a:buChar char="ü"/>
            </a:pPr>
            <a:r>
              <a:rPr lang="en-US" sz="2200" dirty="0">
                <a:latin typeface="Century Gothic" panose="020B0502020202020204" pitchFamily="34" charset="0"/>
                <a:cs typeface="Calibri Light" pitchFamily="34" charset="0"/>
              </a:rPr>
              <a:t>Written or advisory provision of instructions for the necessary laboratory tests in order to diagnose every high-risk pregnancy as early as possible and transfer to the special centers or call the doctor.</a:t>
            </a:r>
          </a:p>
          <a:p>
            <a:pPr>
              <a:buFont typeface="Wingdings" panose="05000000000000000000" pitchFamily="2" charset="2"/>
              <a:buChar char="ü"/>
            </a:pPr>
            <a:r>
              <a:rPr lang="en-US" sz="2200" dirty="0">
                <a:latin typeface="Century Gothic" panose="020B0502020202020204" pitchFamily="34" charset="0"/>
                <a:cs typeface="Calibri Light" pitchFamily="34" charset="0"/>
              </a:rPr>
              <a:t>Provision of instructions in the field of hygiene and nutrition.</a:t>
            </a:r>
          </a:p>
          <a:p>
            <a:pPr>
              <a:buFont typeface="Wingdings" panose="05000000000000000000" pitchFamily="2" charset="2"/>
              <a:buChar char="ü"/>
            </a:pPr>
            <a:r>
              <a:rPr lang="en-US" sz="2200" dirty="0">
                <a:latin typeface="Century Gothic" panose="020B0502020202020204" pitchFamily="34" charset="0"/>
                <a:cs typeface="Calibri Light" pitchFamily="34" charset="0"/>
              </a:rPr>
              <a:t>Implementation of a program to prepare parents for their future role and ensure full preparation for natural childbirth (psychoprophylaxis).</a:t>
            </a:r>
            <a:endParaRPr lang="el-GR" sz="2200" dirty="0">
              <a:latin typeface="Century Gothic" panose="020B0502020202020204" pitchFamily="34" charset="0"/>
              <a:cs typeface="Calibri Light" pitchFamily="34" charset="0"/>
            </a:endParaRPr>
          </a:p>
        </p:txBody>
      </p:sp>
    </p:spTree>
    <p:extLst>
      <p:ext uri="{BB962C8B-B14F-4D97-AF65-F5344CB8AC3E}">
        <p14:creationId xmlns:p14="http://schemas.microsoft.com/office/powerpoint/2010/main" val="361169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3F6D94F-E47A-D1A4-6586-F1BA0917929A}"/>
              </a:ext>
            </a:extLst>
          </p:cNvPr>
          <p:cNvSpPr>
            <a:spLocks noGrp="1"/>
          </p:cNvSpPr>
          <p:nvPr>
            <p:ph type="title"/>
          </p:nvPr>
        </p:nvSpPr>
        <p:spPr/>
        <p:txBody>
          <a:bodyPr/>
          <a:lstStyle/>
          <a:p>
            <a:r>
              <a:rPr lang="en-US" b="1" u="sng" dirty="0"/>
              <a:t>PROFESSIONAL RIGHTS (2)</a:t>
            </a:r>
            <a:endParaRPr lang="el-GR" b="1" u="sng" dirty="0"/>
          </a:p>
        </p:txBody>
      </p:sp>
      <p:sp>
        <p:nvSpPr>
          <p:cNvPr id="3" name="Θέση περιεχομένου 2">
            <a:extLst>
              <a:ext uri="{FF2B5EF4-FFF2-40B4-BE49-F238E27FC236}">
                <a16:creationId xmlns:a16="http://schemas.microsoft.com/office/drawing/2014/main" id="{41404FEB-E3BA-5112-CC21-628F7184B90F}"/>
              </a:ext>
            </a:extLst>
          </p:cNvPr>
          <p:cNvSpPr>
            <a:spLocks noGrp="1"/>
          </p:cNvSpPr>
          <p:nvPr>
            <p:ph idx="1"/>
          </p:nvPr>
        </p:nvSpPr>
        <p:spPr>
          <a:xfrm>
            <a:off x="308344" y="2328530"/>
            <a:ext cx="11472530" cy="4263655"/>
          </a:xfrm>
        </p:spPr>
        <p:txBody>
          <a:bodyPr>
            <a:noAutofit/>
          </a:bodyPr>
          <a:lstStyle/>
          <a:p>
            <a:pPr marL="0" indent="0">
              <a:buNone/>
            </a:pPr>
            <a:r>
              <a:rPr lang="en-US" u="sng" dirty="0"/>
              <a:t>DURING LABOR:</a:t>
            </a:r>
          </a:p>
          <a:p>
            <a:r>
              <a:rPr lang="en-US" dirty="0"/>
              <a:t>Monitoring, care, preparation and assistance of the pregnant woman during childbirth.</a:t>
            </a:r>
          </a:p>
          <a:p>
            <a:r>
              <a:rPr lang="en-US" dirty="0"/>
              <a:t>Control of the condition of the fetus and the function of the uterus with all modern technological means (MONITORS, etc.) following medical instructions.</a:t>
            </a:r>
          </a:p>
          <a:p>
            <a:r>
              <a:rPr lang="en-US" dirty="0"/>
              <a:t>Performance of normal delivery, episiotomy after local anesthesia and suturing of the perineum, where necessary and up to grade II rupture.</a:t>
            </a:r>
          </a:p>
          <a:p>
            <a:r>
              <a:rPr lang="en-US" dirty="0"/>
              <a:t>Carrying out birth on breech presentation in case of need and in the absence of an obstetrician.</a:t>
            </a:r>
          </a:p>
          <a:p>
            <a:r>
              <a:rPr lang="en-US" dirty="0"/>
              <a:t>Early diagnosis of pathological symptoms in the fetus and the fetus that require a doctor's intervention and cooperation with a doctor in case of obstetric surgery.</a:t>
            </a:r>
          </a:p>
          <a:p>
            <a:r>
              <a:rPr lang="en-US" dirty="0"/>
              <a:t>Taking necessary and urgent measures imposed in the absence of a doctor, such as (placental abruption and uterine examination).</a:t>
            </a:r>
          </a:p>
          <a:p>
            <a:r>
              <a:rPr lang="en-US" dirty="0"/>
              <a:t>Overview of cervix, vagina.</a:t>
            </a:r>
            <a:endParaRPr lang="el-GR" dirty="0"/>
          </a:p>
        </p:txBody>
      </p:sp>
    </p:spTree>
    <p:extLst>
      <p:ext uri="{BB962C8B-B14F-4D97-AF65-F5344CB8AC3E}">
        <p14:creationId xmlns:p14="http://schemas.microsoft.com/office/powerpoint/2010/main" val="758321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43BE20D-0394-7632-55AB-3AC315EB748B}"/>
              </a:ext>
            </a:extLst>
          </p:cNvPr>
          <p:cNvSpPr>
            <a:spLocks noGrp="1"/>
          </p:cNvSpPr>
          <p:nvPr>
            <p:ph type="title"/>
          </p:nvPr>
        </p:nvSpPr>
        <p:spPr/>
        <p:txBody>
          <a:bodyPr/>
          <a:lstStyle/>
          <a:p>
            <a:r>
              <a:rPr lang="en-US" b="1" u="sng" dirty="0"/>
              <a:t>PROFESSIONAL RIGHTS (3)</a:t>
            </a:r>
            <a:endParaRPr lang="el-GR" b="1" u="sng" dirty="0"/>
          </a:p>
        </p:txBody>
      </p:sp>
      <p:sp>
        <p:nvSpPr>
          <p:cNvPr id="3" name="Θέση περιεχομένου 2">
            <a:extLst>
              <a:ext uri="{FF2B5EF4-FFF2-40B4-BE49-F238E27FC236}">
                <a16:creationId xmlns:a16="http://schemas.microsoft.com/office/drawing/2014/main" id="{D5F2606A-E6C5-670A-4D16-9BFC1BE41CFD}"/>
              </a:ext>
            </a:extLst>
          </p:cNvPr>
          <p:cNvSpPr>
            <a:spLocks noGrp="1"/>
          </p:cNvSpPr>
          <p:nvPr>
            <p:ph idx="1"/>
          </p:nvPr>
        </p:nvSpPr>
        <p:spPr>
          <a:xfrm>
            <a:off x="435935" y="2402957"/>
            <a:ext cx="11291777" cy="4210493"/>
          </a:xfrm>
        </p:spPr>
        <p:txBody>
          <a:bodyPr>
            <a:normAutofit/>
          </a:bodyPr>
          <a:lstStyle/>
          <a:p>
            <a:pPr marL="0" indent="0">
              <a:buNone/>
            </a:pPr>
            <a:r>
              <a:rPr lang="en-US" sz="2000" u="sng" dirty="0"/>
              <a:t>POSTNATALLY:</a:t>
            </a:r>
          </a:p>
          <a:p>
            <a:r>
              <a:rPr lang="en-US" sz="2000" dirty="0"/>
              <a:t>Monitoring and postnatal care in the Hospital and at home for up to 6 weeks.</a:t>
            </a:r>
          </a:p>
          <a:p>
            <a:r>
              <a:rPr lang="en-US" sz="2000" dirty="0"/>
              <a:t>Monitoring and postnatal care of the newborn until the 28th day.</a:t>
            </a:r>
          </a:p>
          <a:p>
            <a:r>
              <a:rPr lang="en-US" sz="2000" dirty="0"/>
              <a:t>Providing assistance and guidance to establish and maintain breastfeeding.</a:t>
            </a:r>
          </a:p>
          <a:p>
            <a:r>
              <a:rPr lang="en-US" sz="2000" dirty="0"/>
              <a:t>Providing instructions on artificial nutrition where appropriate.</a:t>
            </a:r>
          </a:p>
          <a:p>
            <a:r>
              <a:rPr lang="en-US" sz="2000" dirty="0"/>
              <a:t>Care of the newborn immediately after delivery, taking all necessary measures in case of emergency.</a:t>
            </a:r>
          </a:p>
          <a:p>
            <a:r>
              <a:rPr lang="en-US" sz="2000" dirty="0"/>
              <a:t>In the event of a premature newborn, undertakes his transfer to the appropriate unit.</a:t>
            </a:r>
          </a:p>
          <a:p>
            <a:r>
              <a:rPr lang="en-US" sz="2000" dirty="0"/>
              <a:t>Preparation for the reception of a premature newborn and its nursing care in the Nursing units.</a:t>
            </a:r>
            <a:endParaRPr lang="el-GR" sz="2000" dirty="0"/>
          </a:p>
        </p:txBody>
      </p:sp>
    </p:spTree>
    <p:extLst>
      <p:ext uri="{BB962C8B-B14F-4D97-AF65-F5344CB8AC3E}">
        <p14:creationId xmlns:p14="http://schemas.microsoft.com/office/powerpoint/2010/main" val="28152166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ίθουσα συσκέψεων &quot;Ιόν&quot;">
  <a:themeElements>
    <a:clrScheme name="Αίθουσα συσκέψεων &quot;Ιόν&quot;">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Αίθουσα συσκέψεων &quot;Ιόν&quot;">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Αίθουσα συσκέψεων &quot;Ιόν&quot;">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2150</TotalTime>
  <Words>1231</Words>
  <Application>Microsoft Office PowerPoint</Application>
  <PresentationFormat>Ευρεία οθόνη</PresentationFormat>
  <Paragraphs>72</Paragraphs>
  <Slides>13</Slides>
  <Notes>0</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1</vt:i4>
      </vt:variant>
      <vt:variant>
        <vt:lpstr>Τίτλοι διαφανειών</vt:lpstr>
      </vt:variant>
      <vt:variant>
        <vt:i4>13</vt:i4>
      </vt:variant>
    </vt:vector>
  </HeadingPairs>
  <TitlesOfParts>
    <vt:vector size="20" baseType="lpstr">
      <vt:lpstr>Arial</vt:lpstr>
      <vt:lpstr>Calibri</vt:lpstr>
      <vt:lpstr>Calibri Light</vt:lpstr>
      <vt:lpstr>Century Gothic</vt:lpstr>
      <vt:lpstr>Wingdings</vt:lpstr>
      <vt:lpstr>Wingdings 3</vt:lpstr>
      <vt:lpstr>Αίθουσα συσκέψεων "Ιόν"</vt:lpstr>
      <vt:lpstr>BEING A MIDWIFE IN GREECE</vt:lpstr>
      <vt:lpstr>PURPOSES:</vt:lpstr>
      <vt:lpstr>THE CURRENT GREEK MATERNITY CARE DATA</vt:lpstr>
      <vt:lpstr>THE DEFINITION OF MIDWIFE (1)</vt:lpstr>
      <vt:lpstr> THE DEFINITON OF MIDWIFE (2)</vt:lpstr>
      <vt:lpstr>KEY POINTS OF THE ROLE OF MIDWIFE</vt:lpstr>
      <vt:lpstr>PROFESSIONAL RIGHTS (1)</vt:lpstr>
      <vt:lpstr>PROFESSIONAL RIGHTS (2)</vt:lpstr>
      <vt:lpstr>PROFESSIONAL RIGHTS (3)</vt:lpstr>
      <vt:lpstr>GREEK MIDWIFERY FIELDS OF ACTION</vt:lpstr>
      <vt:lpstr>MIDWIFERY RANGE OF ACTIONS IN GREECE</vt:lpstr>
      <vt:lpstr>CONCLUSIONS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ΟΙΚΟΓΕΝΕΙΑΚΟΣ ΠΡΟΓΡΑΜΜΑΤΙΣΜΟΣ</dc:title>
  <dc:creator>Mike.S</dc:creator>
  <cp:lastModifiedBy>Chrysi Fanariotou</cp:lastModifiedBy>
  <cp:revision>171</cp:revision>
  <dcterms:created xsi:type="dcterms:W3CDTF">2018-10-03T06:02:30Z</dcterms:created>
  <dcterms:modified xsi:type="dcterms:W3CDTF">2023-04-11T10:00:00Z</dcterms:modified>
</cp:coreProperties>
</file>