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8" r:id="rId4"/>
    <p:sldMasterId id="2147483659" r:id="rId5"/>
  </p:sldMasterIdLst>
  <p:notesMasterIdLst>
    <p:notesMasterId r:id="rId31"/>
  </p:notesMasterIdLst>
  <p:sldIdLst>
    <p:sldId id="266" r:id="rId6"/>
    <p:sldId id="270" r:id="rId7"/>
    <p:sldId id="271" r:id="rId8"/>
    <p:sldId id="282" r:id="rId9"/>
    <p:sldId id="291" r:id="rId10"/>
    <p:sldId id="292" r:id="rId11"/>
    <p:sldId id="293" r:id="rId12"/>
    <p:sldId id="294" r:id="rId13"/>
    <p:sldId id="299" r:id="rId14"/>
    <p:sldId id="300" r:id="rId15"/>
    <p:sldId id="301" r:id="rId16"/>
    <p:sldId id="302" r:id="rId17"/>
    <p:sldId id="303" r:id="rId18"/>
    <p:sldId id="295" r:id="rId19"/>
    <p:sldId id="296" r:id="rId20"/>
    <p:sldId id="297" r:id="rId21"/>
    <p:sldId id="298" r:id="rId22"/>
    <p:sldId id="304" r:id="rId23"/>
    <p:sldId id="305" r:id="rId24"/>
    <p:sldId id="306" r:id="rId25"/>
    <p:sldId id="307" r:id="rId26"/>
    <p:sldId id="308" r:id="rId27"/>
    <p:sldId id="309" r:id="rId28"/>
    <p:sldId id="310" r:id="rId29"/>
    <p:sldId id="277"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E7BDF9-1D42-4140-A66D-299A38DEF2DA}" v="5" dt="2019-10-21T07:27:20.504"/>
  </p1510:revLst>
</p1510:revInfo>
</file>

<file path=ppt/tableStyles.xml><?xml version="1.0" encoding="utf-8"?>
<a:tblStyleLst xmlns:a="http://schemas.openxmlformats.org/drawingml/2006/main" def="{1AAE1DBA-0779-4428-B65D-17A8AC61FF47}">
  <a:tblStyle styleId="{1AAE1DBA-0779-4428-B65D-17A8AC61FF4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5501" autoAdjust="0"/>
  </p:normalViewPr>
  <p:slideViewPr>
    <p:cSldViewPr>
      <p:cViewPr varScale="1">
        <p:scale>
          <a:sx n="104" d="100"/>
          <a:sy n="104" d="100"/>
        </p:scale>
        <p:origin x="850" y="58"/>
      </p:cViewPr>
      <p:guideLst>
        <p:guide orient="horz" pos="1620"/>
        <p:guide pos="2880"/>
      </p:guideLst>
    </p:cSldViewPr>
  </p:slideViewPr>
  <p:outlineViewPr>
    <p:cViewPr>
      <p:scale>
        <a:sx n="33" d="100"/>
        <a:sy n="33" d="100"/>
      </p:scale>
      <p:origin x="0" y="3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riakos Dimangelos" userId="c33bcd07-09ea-48c7-9ee9-3cb5e75ad35b" providerId="ADAL" clId="{F2E7BDF9-1D42-4140-A66D-299A38DEF2DA}"/>
    <pc:docChg chg="addSld delSld modSld addSection delSection">
      <pc:chgData name="Kyriakos Dimangelos" userId="c33bcd07-09ea-48c7-9ee9-3cb5e75ad35b" providerId="ADAL" clId="{F2E7BDF9-1D42-4140-A66D-299A38DEF2DA}" dt="2019-10-21T07:27:05.441" v="8" actId="2696"/>
      <pc:docMkLst>
        <pc:docMk/>
      </pc:docMkLst>
      <pc:sldChg chg="add del setBg">
        <pc:chgData name="Kyriakos Dimangelos" userId="c33bcd07-09ea-48c7-9ee9-3cb5e75ad35b" providerId="ADAL" clId="{F2E7BDF9-1D42-4140-A66D-299A38DEF2DA}" dt="2019-10-21T07:27:05.441" v="7" actId="2696"/>
        <pc:sldMkLst>
          <pc:docMk/>
          <pc:sldMk cId="483795676" sldId="256"/>
        </pc:sldMkLst>
      </pc:sldChg>
      <pc:sldChg chg="add del">
        <pc:chgData name="Kyriakos Dimangelos" userId="c33bcd07-09ea-48c7-9ee9-3cb5e75ad35b" providerId="ADAL" clId="{F2E7BDF9-1D42-4140-A66D-299A38DEF2DA}" dt="2019-10-21T07:13:22.013" v="2" actId="2696"/>
        <pc:sldMkLst>
          <pc:docMk/>
          <pc:sldMk cId="562749888" sldId="269"/>
        </pc:sldMkLst>
      </pc:sldChg>
      <pc:sldChg chg="add del">
        <pc:chgData name="Kyriakos Dimangelos" userId="c33bcd07-09ea-48c7-9ee9-3cb5e75ad35b" providerId="ADAL" clId="{F2E7BDF9-1D42-4140-A66D-299A38DEF2DA}" dt="2019-10-21T07:13:23.890" v="3" actId="2696"/>
        <pc:sldMkLst>
          <pc:docMk/>
          <pc:sldMk cId="2854317090" sldId="270"/>
        </pc:sldMkLst>
      </pc:sldChg>
      <pc:sldMasterChg chg="delSldLayout">
        <pc:chgData name="Kyriakos Dimangelos" userId="c33bcd07-09ea-48c7-9ee9-3cb5e75ad35b" providerId="ADAL" clId="{F2E7BDF9-1D42-4140-A66D-299A38DEF2DA}" dt="2019-10-21T07:27:05.441" v="8" actId="2696"/>
        <pc:sldMasterMkLst>
          <pc:docMk/>
          <pc:sldMasterMk cId="0" sldId="2147483658"/>
        </pc:sldMasterMkLst>
        <pc:sldLayoutChg chg="del">
          <pc:chgData name="Kyriakos Dimangelos" userId="c33bcd07-09ea-48c7-9ee9-3cb5e75ad35b" providerId="ADAL" clId="{F2E7BDF9-1D42-4140-A66D-299A38DEF2DA}" dt="2019-10-21T07:27:05.441" v="8" actId="2696"/>
          <pc:sldLayoutMkLst>
            <pc:docMk/>
            <pc:sldMasterMk cId="0" sldId="2147483658"/>
            <pc:sldLayoutMk cId="2363900759"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12964468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529805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4142645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1" dirty="0">
                <a:effectLst>
                  <a:outerShdw blurRad="38100" dist="38100" dir="2700000" algn="tl">
                    <a:srgbClr val="000000">
                      <a:alpha val="43137"/>
                    </a:srgbClr>
                  </a:outerShdw>
                </a:effectLst>
              </a:rPr>
              <a:t>The  Scope:</a:t>
            </a:r>
          </a:p>
          <a:p>
            <a:pPr>
              <a:buNone/>
            </a:pPr>
            <a:r>
              <a:rPr lang="en-US" b="1" dirty="0">
                <a:effectLst>
                  <a:outerShdw blurRad="38100" dist="38100" dir="2700000" algn="tl">
                    <a:srgbClr val="000000">
                      <a:alpha val="43137"/>
                    </a:srgbClr>
                  </a:outerShdw>
                </a:effectLst>
              </a:rPr>
              <a:t>Raise awareness and empower administrative staff with skills and</a:t>
            </a:r>
          </a:p>
          <a:p>
            <a:pPr>
              <a:buNone/>
            </a:pPr>
            <a:r>
              <a:rPr lang="en-US" b="1" dirty="0">
                <a:effectLst>
                  <a:outerShdw blurRad="38100" dist="38100" dir="2700000" algn="tl">
                    <a:srgbClr val="000000">
                      <a:alpha val="43137"/>
                    </a:srgbClr>
                  </a:outerShdw>
                </a:effectLst>
              </a:rPr>
              <a:t>competences so as </a:t>
            </a:r>
          </a:p>
          <a:p>
            <a:pPr>
              <a:buNone/>
            </a:pPr>
            <a:endParaRPr lang="en-US" b="1"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to  support  the implementation of the </a:t>
            </a:r>
            <a:r>
              <a:rPr lang="en-US" b="1" dirty="0" err="1">
                <a:effectLst>
                  <a:outerShdw blurRad="38100" dist="38100" dir="2700000" algn="tl">
                    <a:srgbClr val="000000">
                      <a:alpha val="43137"/>
                    </a:srgbClr>
                  </a:outerShdw>
                </a:effectLst>
              </a:rPr>
              <a:t>SafeMa</a:t>
            </a:r>
            <a:r>
              <a:rPr lang="en-US" b="1" dirty="0">
                <a:effectLst>
                  <a:outerShdw blurRad="38100" dist="38100" dir="2700000" algn="tl">
                    <a:srgbClr val="000000">
                      <a:alpha val="43137"/>
                    </a:srgbClr>
                  </a:outerShdw>
                </a:effectLst>
              </a:rPr>
              <a:t> model for excellence</a:t>
            </a:r>
          </a:p>
          <a:p>
            <a:pPr>
              <a:buNone/>
            </a:pPr>
            <a:r>
              <a:rPr lang="en-US" b="1" dirty="0">
                <a:effectLst>
                  <a:outerShdw blurRad="38100" dist="38100" dir="2700000" algn="tl">
                    <a:srgbClr val="000000">
                      <a:alpha val="43137"/>
                    </a:srgbClr>
                  </a:outerShdw>
                </a:effectLst>
              </a:rPr>
              <a:t>and the specific </a:t>
            </a:r>
            <a:r>
              <a:rPr lang="en-US" b="1" dirty="0" err="1">
                <a:effectLst>
                  <a:outerShdw blurRad="38100" dist="38100" dir="2700000" algn="tl">
                    <a:srgbClr val="000000">
                      <a:alpha val="43137"/>
                    </a:srgbClr>
                  </a:outerShdw>
                </a:effectLst>
              </a:rPr>
              <a:t>SafeMa</a:t>
            </a:r>
            <a:r>
              <a:rPr lang="en-US" b="1" dirty="0">
                <a:effectLst>
                  <a:outerShdw blurRad="38100" dist="38100" dir="2700000" algn="tl">
                    <a:srgbClr val="000000">
                      <a:alpha val="43137"/>
                    </a:srgbClr>
                  </a:outerShdw>
                </a:effectLst>
              </a:rPr>
              <a:t> university strategy </a:t>
            </a:r>
          </a:p>
          <a:p>
            <a:endParaRPr lang="en-US" b="1"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to enhance the visibility, awareness raising and </a:t>
            </a:r>
            <a:r>
              <a:rPr lang="en-US" b="1" dirty="0" err="1">
                <a:effectLst>
                  <a:outerShdw blurRad="38100" dist="38100" dir="2700000" algn="tl">
                    <a:srgbClr val="000000">
                      <a:alpha val="43137"/>
                    </a:srgbClr>
                  </a:outerShdw>
                </a:effectLst>
              </a:rPr>
              <a:t>systainability</a:t>
            </a:r>
            <a:r>
              <a:rPr lang="en-US" b="1" dirty="0">
                <a:effectLst>
                  <a:outerShdw blurRad="38100" dist="38100" dir="2700000" algn="tl">
                    <a:srgbClr val="000000">
                      <a:alpha val="43137"/>
                    </a:srgbClr>
                  </a:outerShdw>
                </a:effectLst>
              </a:rPr>
              <a:t> activities of the </a:t>
            </a:r>
            <a:r>
              <a:rPr lang="en-US" b="1" dirty="0" err="1">
                <a:effectLst>
                  <a:outerShdw blurRad="38100" dist="38100" dir="2700000" algn="tl">
                    <a:srgbClr val="000000">
                      <a:alpha val="43137"/>
                    </a:srgbClr>
                  </a:outerShdw>
                </a:effectLst>
              </a:rPr>
              <a:t>SafeMa</a:t>
            </a:r>
            <a:r>
              <a:rPr lang="en-US" b="1" dirty="0">
                <a:effectLst>
                  <a:outerShdw blurRad="38100" dist="38100" dir="2700000" algn="tl">
                    <a:srgbClr val="000000">
                      <a:alpha val="43137"/>
                    </a:srgbClr>
                  </a:outerShdw>
                </a:effectLst>
              </a:rPr>
              <a:t>  project </a:t>
            </a:r>
          </a:p>
          <a:p>
            <a:pPr marL="139700" indent="0">
              <a:buNone/>
            </a:pPr>
            <a:endParaRPr lang="en-US" dirty="0"/>
          </a:p>
        </p:txBody>
      </p:sp>
    </p:spTree>
    <p:extLst>
      <p:ext uri="{BB962C8B-B14F-4D97-AF65-F5344CB8AC3E}">
        <p14:creationId xmlns:p14="http://schemas.microsoft.com/office/powerpoint/2010/main" val="1247200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mall title">
  <p:cSld name="TITLE_ONLY_1">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04800" y="3492738"/>
            <a:ext cx="4114800" cy="14088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0" name="Shape 40"/>
          <p:cNvSpPr txBox="1">
            <a:spLocks noGrp="1"/>
          </p:cNvSpPr>
          <p:nvPr>
            <p:ph type="sldNum" idx="12"/>
          </p:nvPr>
        </p:nvSpPr>
        <p:spPr>
          <a:xfrm>
            <a:off x="8579950" y="4588275"/>
            <a:ext cx="525600" cy="5553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ED0B-A489-46D2-AD31-1407D6E7801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737E40F7-8E85-4724-AAE3-284372D2DFB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276067-3B69-44B6-A965-42FD8EC4B5D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048BF61-FA4B-47B7-8E76-809AE86053A8}"/>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6" name="Footer Placeholder 5">
            <a:extLst>
              <a:ext uri="{FF2B5EF4-FFF2-40B4-BE49-F238E27FC236}">
                <a16:creationId xmlns:a16="http://schemas.microsoft.com/office/drawing/2014/main" id="{2FD6FD4D-AB77-4CFB-B387-1168E35A3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E97DDE-6FD4-4555-B742-6C2875902941}"/>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2940250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7198-BC04-4ED3-93B3-501E17BCF66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3D857D47-68A8-4DAD-8E9D-62D76A7C857D}"/>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67B70E47-65DD-4596-B0E0-B27986FC3B1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55112EA-25C1-4422-B655-12CC8B7F0C5D}"/>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6" name="Footer Placeholder 5">
            <a:extLst>
              <a:ext uri="{FF2B5EF4-FFF2-40B4-BE49-F238E27FC236}">
                <a16:creationId xmlns:a16="http://schemas.microsoft.com/office/drawing/2014/main" id="{5A8BEFE5-F2F9-4E37-8438-64C3AF4F0F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8B0B60-5CBB-49E2-B28E-076B4F5E5AD7}"/>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3650878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7FBD9-15D2-4938-B92D-F8824F5C5C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1AEF16-078D-4EFD-B256-CD4B60D133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37F816-D2F3-4AFB-B756-18E096101314}"/>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25880E17-A509-45F2-A50E-C1C0284BDC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DBBEEF-ED3E-40CB-912F-1F59B64BB6D2}"/>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3064631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51233F-573F-454C-B187-FDF5FCD481CA}"/>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6706C6-3FA5-4061-B071-399731D50B65}"/>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74768-514E-4C71-A97C-FAFDE932B90F}"/>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27152CAC-6138-43A1-AA8E-575D705FB1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54CA4B-0F41-4A7E-9CE2-1ED5AA5648BF}"/>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258481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57200" y="4253909"/>
            <a:ext cx="8229600" cy="5196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a:lvl1pPr>
          </a:lstStyle>
          <a:p>
            <a:endParaRPr/>
          </a:p>
        </p:txBody>
      </p:sp>
      <p:sp>
        <p:nvSpPr>
          <p:cNvPr id="43" name="Shape 43"/>
          <p:cNvSpPr txBox="1">
            <a:spLocks noGrp="1"/>
          </p:cNvSpPr>
          <p:nvPr>
            <p:ph type="sldNum" idx="12"/>
          </p:nvPr>
        </p:nvSpPr>
        <p:spPr>
          <a:xfrm>
            <a:off x="8579950" y="4588275"/>
            <a:ext cx="525600" cy="5553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AFA58-5ACC-412B-8D86-D93DBE2AB8FC}"/>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F87F7AD5-3E0B-45F6-8821-027DC77DA02E}"/>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D967C3F-C7E1-42B5-96ED-0516F13115B8}"/>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AF30AAF7-7C4F-409D-B11D-BE83E68946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3AC29C-8A52-4EA4-A497-117DD5F7DEDC}"/>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2123234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65F1C-38F4-42C3-9532-DFAB557DF8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8D3616-950D-417D-9E85-868027C905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2E2BA-D2BE-40C2-837C-8A9268B91849}"/>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C9CA11E4-B15C-4722-A8F9-4E7F8D1645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51E819-E361-44D6-AC42-E09C969B9A0D}"/>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370185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075E1-E22A-4DFA-92B8-4143398B9BF6}"/>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CF5E9ED-56AB-47AA-A238-13C7DC846CAB}"/>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9395B5-2EB5-4ADF-9F56-84E6F5605441}"/>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FB709625-4D9A-44D3-A5C0-32945FA34E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C419B9-1534-4861-8C9D-A5BF4C645C0C}"/>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351308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793CB-8448-4B80-B09D-05B9CE6DFE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862162-7F3D-4F48-AB8B-8811F1EB9263}"/>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E485DB-084D-4D3F-96B9-1482810EDC8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02B55F-8700-474E-B73E-F628A6EF8DF3}"/>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6" name="Footer Placeholder 5">
            <a:extLst>
              <a:ext uri="{FF2B5EF4-FFF2-40B4-BE49-F238E27FC236}">
                <a16:creationId xmlns:a16="http://schemas.microsoft.com/office/drawing/2014/main" id="{6BEE4122-9ED2-4924-83F3-0B24791F7E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363505-88C5-4AAB-8B1B-3E0B9B449CBE}"/>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1501556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36D60-F931-49E7-81FB-52009EC72B7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D167DD-306A-4B41-9FB4-3E35350C71CF}"/>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37A055C-4B99-4060-A542-93D910453F1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CE61D2-7278-4210-BC87-34BBB504A16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D5E13-CD5B-41FD-BDAE-7C78B3082064}"/>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83D02A-AE42-49D6-A112-558C32A61D9A}"/>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8" name="Footer Placeholder 7">
            <a:extLst>
              <a:ext uri="{FF2B5EF4-FFF2-40B4-BE49-F238E27FC236}">
                <a16:creationId xmlns:a16="http://schemas.microsoft.com/office/drawing/2014/main" id="{013C5017-F9FB-43A7-8768-26971A1FB4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D83E37-0263-4B75-8730-EEBDB96A7337}"/>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29422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3663-7914-4626-B055-8C792AA947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7FB10C2-D2D1-4489-938C-0E4E7255E0E9}"/>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4" name="Footer Placeholder 3">
            <a:extLst>
              <a:ext uri="{FF2B5EF4-FFF2-40B4-BE49-F238E27FC236}">
                <a16:creationId xmlns:a16="http://schemas.microsoft.com/office/drawing/2014/main" id="{3EB206D4-9A50-4F64-BEFF-F877AC9832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FA6450-53C2-4478-95C7-E7C807B5AEBD}"/>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1159879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3462E1-AB21-413C-A56A-6B41D0C263D2}"/>
              </a:ext>
            </a:extLst>
          </p:cNvPr>
          <p:cNvSpPr>
            <a:spLocks noGrp="1"/>
          </p:cNvSpPr>
          <p:nvPr>
            <p:ph type="dt" sz="half" idx="10"/>
          </p:nvPr>
        </p:nvSpPr>
        <p:spPr/>
        <p:txBody>
          <a:bodyPr/>
          <a:lstStyle/>
          <a:p>
            <a:fld id="{D6A2B8BE-EB04-49C8-87D9-1054432D033F}" type="datetimeFigureOut">
              <a:rPr lang="en-US" smtClean="0"/>
              <a:pPr/>
              <a:t>4/11/2023</a:t>
            </a:fld>
            <a:endParaRPr lang="en-US"/>
          </a:p>
        </p:txBody>
      </p:sp>
      <p:sp>
        <p:nvSpPr>
          <p:cNvPr id="3" name="Footer Placeholder 2">
            <a:extLst>
              <a:ext uri="{FF2B5EF4-FFF2-40B4-BE49-F238E27FC236}">
                <a16:creationId xmlns:a16="http://schemas.microsoft.com/office/drawing/2014/main" id="{85614E2F-21C6-4EFC-B9D5-1C7D8DE4C7F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ABABF5-5649-4CFC-838A-AACE5F78368F}"/>
              </a:ext>
            </a:extLst>
          </p:cNvPr>
          <p:cNvSpPr>
            <a:spLocks noGrp="1"/>
          </p:cNvSpPr>
          <p:nvPr>
            <p:ph type="sldNum" sz="quarter" idx="12"/>
          </p:nvPr>
        </p:nvSpPr>
        <p:spPr/>
        <p:txBody>
          <a:bodyPr/>
          <a:lstStyle/>
          <a:p>
            <a:fld id="{275331BD-4E33-43AC-8D35-434378F5CEE1}" type="slidenum">
              <a:rPr lang="en-US" smtClean="0"/>
              <a:pPr/>
              <a:t>‹#›</a:t>
            </a:fld>
            <a:endParaRPr lang="en-US"/>
          </a:p>
        </p:txBody>
      </p:sp>
    </p:spTree>
    <p:extLst>
      <p:ext uri="{BB962C8B-B14F-4D97-AF65-F5344CB8AC3E}">
        <p14:creationId xmlns:p14="http://schemas.microsoft.com/office/powerpoint/2010/main" val="1167901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jpe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dpi="0" rotWithShape="1">
          <a:blip r:embed="rId4">
            <a:lum/>
          </a:blip>
          <a:srcRect/>
          <a:stretch>
            <a:fillRect/>
          </a:stretch>
        </a:blipFill>
        <a:effectLst/>
      </p:bgPr>
    </p:bg>
    <p:spTree>
      <p:nvGrpSpPr>
        <p:cNvPr id="1" name="Shape 5"/>
        <p:cNvGrpSpPr/>
        <p:nvPr/>
      </p:nvGrpSpPr>
      <p:grpSpPr>
        <a:xfrm>
          <a:off x="0" y="0"/>
          <a:ext cx="0" cy="0"/>
          <a:chOff x="0" y="0"/>
          <a:chExt cx="0" cy="0"/>
        </a:xfrm>
      </p:grpSpPr>
      <p:sp>
        <p:nvSpPr>
          <p:cNvPr id="6" name="Shape 6"/>
          <p:cNvSpPr/>
          <p:nvPr/>
        </p:nvSpPr>
        <p:spPr>
          <a:xfrm>
            <a:off x="-4225" y="4275"/>
            <a:ext cx="6859500" cy="5143500"/>
          </a:xfrm>
          <a:prstGeom prst="rect">
            <a:avLst/>
          </a:prstGeom>
          <a:gradFill>
            <a:gsLst>
              <a:gs pos="0">
                <a:srgbClr val="000208">
                  <a:alpha val="0"/>
                </a:srgbClr>
              </a:gs>
              <a:gs pos="100000">
                <a:srgbClr val="000208">
                  <a:alpha val="59607"/>
                </a:srgbClr>
              </a:gs>
            </a:gsLst>
            <a:lin ang="10800025" scaled="0"/>
          </a:gra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FFFFFF"/>
              </a:buClr>
              <a:buSzPts val="2400"/>
              <a:buFont typeface="Helvetica Neue Light"/>
              <a:buNone/>
            </a:pPr>
            <a:endParaRPr sz="2400" b="0" i="0" u="none" strike="noStrike" cap="none">
              <a:solidFill>
                <a:srgbClr val="FFFFFF"/>
              </a:solidFill>
              <a:latin typeface="Helvetica Neue Light"/>
              <a:ea typeface="Helvetica Neue Light"/>
              <a:cs typeface="Helvetica Neue Light"/>
              <a:sym typeface="Helvetica Neue Light"/>
            </a:endParaRPr>
          </a:p>
        </p:txBody>
      </p:sp>
      <p:sp>
        <p:nvSpPr>
          <p:cNvPr id="7" name="Shape 7"/>
          <p:cNvSpPr txBox="1">
            <a:spLocks noGrp="1"/>
          </p:cNvSpPr>
          <p:nvPr>
            <p:ph type="title"/>
          </p:nvPr>
        </p:nvSpPr>
        <p:spPr>
          <a:xfrm>
            <a:off x="457200" y="434587"/>
            <a:ext cx="4114800" cy="2137200"/>
          </a:xfrm>
          <a:prstGeom prst="rect">
            <a:avLst/>
          </a:prstGeom>
          <a:noFill/>
          <a:ln>
            <a:noFill/>
          </a:ln>
        </p:spPr>
        <p:txBody>
          <a:bodyPr spcFirstLastPara="1" wrap="square" lIns="91425" tIns="91425" rIns="91425" bIns="91425" anchor="b" anchorCtr="0"/>
          <a:lstStyle>
            <a:lvl1pPr lvl="0">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1pPr>
            <a:lvl2pPr lvl="1">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2pPr>
            <a:lvl3pPr lvl="2">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3pPr>
            <a:lvl4pPr lvl="3">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4pPr>
            <a:lvl5pPr lvl="4">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5pPr>
            <a:lvl6pPr lvl="5">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6pPr>
            <a:lvl7pPr lvl="6">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7pPr>
            <a:lvl8pPr lvl="7">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8pPr>
            <a:lvl9pPr lvl="8">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9pPr>
          </a:lstStyle>
          <a:p>
            <a:endParaRPr/>
          </a:p>
        </p:txBody>
      </p:sp>
      <p:sp>
        <p:nvSpPr>
          <p:cNvPr id="8" name="Shape 8"/>
          <p:cNvSpPr txBox="1">
            <a:spLocks noGrp="1"/>
          </p:cNvSpPr>
          <p:nvPr>
            <p:ph type="body" idx="1"/>
          </p:nvPr>
        </p:nvSpPr>
        <p:spPr>
          <a:xfrm>
            <a:off x="457200" y="2647975"/>
            <a:ext cx="4114800" cy="2137200"/>
          </a:xfrm>
          <a:prstGeom prst="rect">
            <a:avLst/>
          </a:prstGeom>
          <a:noFill/>
          <a:ln>
            <a:noFill/>
          </a:ln>
          <a:effectLst>
            <a:outerShdw blurRad="57150" dist="19050" dir="5400000" algn="bl" rotWithShape="0">
              <a:srgbClr val="000000">
                <a:alpha val="10000"/>
              </a:srgbClr>
            </a:outerShdw>
          </a:effectLst>
        </p:spPr>
        <p:txBody>
          <a:bodyPr spcFirstLastPara="1" wrap="square" lIns="91425" tIns="91425" rIns="91425" bIns="91425" anchor="t" anchorCtr="0"/>
          <a:lstStyle>
            <a:lvl1pPr marL="457200" lvl="0"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1pPr>
            <a:lvl2pPr marL="914400" lvl="1"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2pPr>
            <a:lvl3pPr marL="1371600" lvl="2"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3pPr>
            <a:lvl4pPr marL="1828800" lvl="3"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4pPr>
            <a:lvl5pPr marL="2286000" lvl="4"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5pPr>
            <a:lvl6pPr marL="2743200" lvl="5"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6pPr>
            <a:lvl7pPr marL="3200400" lvl="6"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7pPr>
            <a:lvl8pPr marL="3657600" lvl="7"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8pPr>
            <a:lvl9pPr marL="4114800" lvl="8"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9pPr>
          </a:lstStyle>
          <a:p>
            <a:endParaRPr/>
          </a:p>
        </p:txBody>
      </p:sp>
      <p:sp>
        <p:nvSpPr>
          <p:cNvPr id="9" name="Shape 9"/>
          <p:cNvSpPr txBox="1">
            <a:spLocks noGrp="1"/>
          </p:cNvSpPr>
          <p:nvPr>
            <p:ph type="sldNum" idx="12"/>
          </p:nvPr>
        </p:nvSpPr>
        <p:spPr>
          <a:xfrm>
            <a:off x="8579950" y="4588275"/>
            <a:ext cx="525600" cy="555300"/>
          </a:xfrm>
          <a:prstGeom prst="rect">
            <a:avLst/>
          </a:prstGeom>
          <a:noFill/>
          <a:ln>
            <a:noFill/>
          </a:ln>
        </p:spPr>
        <p:txBody>
          <a:bodyPr spcFirstLastPara="1" wrap="square" lIns="91425" tIns="91425" rIns="91425" bIns="91425" anchor="ctr" anchorCtr="0">
            <a:noAutofit/>
          </a:bodyPr>
          <a:lstStyle>
            <a:lvl1pPr lvl="0" algn="r">
              <a:buNone/>
              <a:defRPr sz="1800" b="1">
                <a:solidFill>
                  <a:srgbClr val="FFFFFF"/>
                </a:solidFill>
                <a:latin typeface="Zilla Slab Highlight"/>
                <a:ea typeface="Zilla Slab Highlight"/>
                <a:cs typeface="Zilla Slab Highlight"/>
                <a:sym typeface="Zilla Slab Highlight"/>
              </a:defRPr>
            </a:lvl1pPr>
            <a:lvl2pPr lvl="1" algn="r">
              <a:buNone/>
              <a:defRPr sz="1800" b="1">
                <a:solidFill>
                  <a:srgbClr val="FFFFFF"/>
                </a:solidFill>
                <a:latin typeface="Zilla Slab Highlight"/>
                <a:ea typeface="Zilla Slab Highlight"/>
                <a:cs typeface="Zilla Slab Highlight"/>
                <a:sym typeface="Zilla Slab Highlight"/>
              </a:defRPr>
            </a:lvl2pPr>
            <a:lvl3pPr lvl="2" algn="r">
              <a:buNone/>
              <a:defRPr sz="1800" b="1">
                <a:solidFill>
                  <a:srgbClr val="FFFFFF"/>
                </a:solidFill>
                <a:latin typeface="Zilla Slab Highlight"/>
                <a:ea typeface="Zilla Slab Highlight"/>
                <a:cs typeface="Zilla Slab Highlight"/>
                <a:sym typeface="Zilla Slab Highlight"/>
              </a:defRPr>
            </a:lvl3pPr>
            <a:lvl4pPr lvl="3" algn="r">
              <a:buNone/>
              <a:defRPr sz="1800" b="1">
                <a:solidFill>
                  <a:srgbClr val="FFFFFF"/>
                </a:solidFill>
                <a:latin typeface="Zilla Slab Highlight"/>
                <a:ea typeface="Zilla Slab Highlight"/>
                <a:cs typeface="Zilla Slab Highlight"/>
                <a:sym typeface="Zilla Slab Highlight"/>
              </a:defRPr>
            </a:lvl4pPr>
            <a:lvl5pPr lvl="4" algn="r">
              <a:buNone/>
              <a:defRPr sz="1800" b="1">
                <a:solidFill>
                  <a:srgbClr val="FFFFFF"/>
                </a:solidFill>
                <a:latin typeface="Zilla Slab Highlight"/>
                <a:ea typeface="Zilla Slab Highlight"/>
                <a:cs typeface="Zilla Slab Highlight"/>
                <a:sym typeface="Zilla Slab Highlight"/>
              </a:defRPr>
            </a:lvl5pPr>
            <a:lvl6pPr lvl="5" algn="r">
              <a:buNone/>
              <a:defRPr sz="1800" b="1">
                <a:solidFill>
                  <a:srgbClr val="FFFFFF"/>
                </a:solidFill>
                <a:latin typeface="Zilla Slab Highlight"/>
                <a:ea typeface="Zilla Slab Highlight"/>
                <a:cs typeface="Zilla Slab Highlight"/>
                <a:sym typeface="Zilla Slab Highlight"/>
              </a:defRPr>
            </a:lvl6pPr>
            <a:lvl7pPr lvl="6" algn="r">
              <a:buNone/>
              <a:defRPr sz="1800" b="1">
                <a:solidFill>
                  <a:srgbClr val="FFFFFF"/>
                </a:solidFill>
                <a:latin typeface="Zilla Slab Highlight"/>
                <a:ea typeface="Zilla Slab Highlight"/>
                <a:cs typeface="Zilla Slab Highlight"/>
                <a:sym typeface="Zilla Slab Highlight"/>
              </a:defRPr>
            </a:lvl7pPr>
            <a:lvl8pPr lvl="7" algn="r">
              <a:buNone/>
              <a:defRPr sz="1800" b="1">
                <a:solidFill>
                  <a:srgbClr val="FFFFFF"/>
                </a:solidFill>
                <a:latin typeface="Zilla Slab Highlight"/>
                <a:ea typeface="Zilla Slab Highlight"/>
                <a:cs typeface="Zilla Slab Highlight"/>
                <a:sym typeface="Zilla Slab Highlight"/>
              </a:defRPr>
            </a:lvl8pPr>
            <a:lvl9pPr lvl="8" algn="r">
              <a:buNone/>
              <a:defRPr sz="1800" b="1">
                <a:solidFill>
                  <a:srgbClr val="FFFFFF"/>
                </a:solidFill>
                <a:latin typeface="Zilla Slab Highlight"/>
                <a:ea typeface="Zilla Slab Highlight"/>
                <a:cs typeface="Zilla Slab Highlight"/>
                <a:sym typeface="Zilla Slab Highlight"/>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692907-DA50-45AE-9413-F0CE4AB27840}"/>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721C1A-3389-40C8-9CD5-35EE29C8C297}"/>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592C66-778C-43F6-9E38-2E9B00AC789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A2B8BE-EB04-49C8-87D9-1054432D033F}" type="datetimeFigureOut">
              <a:rPr lang="en-US" smtClean="0"/>
              <a:pPr/>
              <a:t>4/11/2023</a:t>
            </a:fld>
            <a:endParaRPr lang="en-US"/>
          </a:p>
        </p:txBody>
      </p:sp>
      <p:sp>
        <p:nvSpPr>
          <p:cNvPr id="5" name="Footer Placeholder 4">
            <a:extLst>
              <a:ext uri="{FF2B5EF4-FFF2-40B4-BE49-F238E27FC236}">
                <a16:creationId xmlns:a16="http://schemas.microsoft.com/office/drawing/2014/main" id="{802DA3B5-27B4-43C7-9899-D8C07FE330C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DA59B1-5AAD-4EAA-90C9-7A89674306C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75331BD-4E33-43AC-8D35-434378F5CEE1}" type="slidenum">
              <a:rPr lang="en-US" smtClean="0"/>
              <a:pPr/>
              <a:t>‹#›</a:t>
            </a:fld>
            <a:endParaRPr lang="en-US"/>
          </a:p>
        </p:txBody>
      </p:sp>
    </p:spTree>
    <p:extLst>
      <p:ext uri="{BB962C8B-B14F-4D97-AF65-F5344CB8AC3E}">
        <p14:creationId xmlns:p14="http://schemas.microsoft.com/office/powerpoint/2010/main" val="272218759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132"/>
        <p:cNvGrpSpPr/>
        <p:nvPr/>
      </p:nvGrpSpPr>
      <p:grpSpPr>
        <a:xfrm>
          <a:off x="0" y="0"/>
          <a:ext cx="0" cy="0"/>
          <a:chOff x="0" y="0"/>
          <a:chExt cx="0" cy="0"/>
        </a:xfrm>
      </p:grpSpPr>
      <p:sp>
        <p:nvSpPr>
          <p:cNvPr id="12" name="11 - Ορθογώνιο"/>
          <p:cNvSpPr/>
          <p:nvPr/>
        </p:nvSpPr>
        <p:spPr>
          <a:xfrm>
            <a:off x="107504" y="1508139"/>
            <a:ext cx="6624736" cy="4116768"/>
          </a:xfrm>
          <a:prstGeom prst="rect">
            <a:avLst/>
          </a:prstGeom>
        </p:spPr>
        <p:txBody>
          <a:bodyPr wrap="square">
            <a:spAutoFit/>
          </a:bodyPr>
          <a:lstStyle/>
          <a:p>
            <a:pPr algn="ctr">
              <a:lnSpc>
                <a:spcPct val="150000"/>
              </a:lnSpc>
            </a:pPr>
            <a:r>
              <a:rPr lang="km-KH" sz="1600" dirty="0">
                <a:solidFill>
                  <a:schemeClr val="bg1"/>
                </a:solidFill>
                <a:latin typeface="Khmer OS Muol Light" panose="02000500000000020004" pitchFamily="2" charset="0"/>
                <a:cs typeface="Khmer OS Muol Light" panose="02000500000000020004" pitchFamily="2" charset="0"/>
              </a:rPr>
              <a:t>ការប្រើប្រាស់កម្មវិធីអនុវត្តន៍ល្អបំផុតរបស់សេហ្វម៉ា </a:t>
            </a:r>
            <a:br>
              <a:rPr lang="en-US" sz="1600" dirty="0">
                <a:solidFill>
                  <a:schemeClr val="bg1"/>
                </a:solidFill>
                <a:latin typeface="Khmer OS Muol Light" panose="02000500000000020004" pitchFamily="2" charset="0"/>
                <a:cs typeface="Khmer OS Muol Light" panose="02000500000000020004" pitchFamily="2" charset="0"/>
              </a:rPr>
            </a:br>
            <a:r>
              <a:rPr lang="km-KH" sz="1600" dirty="0">
                <a:solidFill>
                  <a:schemeClr val="bg1"/>
                </a:solidFill>
                <a:latin typeface="Khmer OS Muol Light" panose="02000500000000020004" pitchFamily="2" charset="0"/>
                <a:cs typeface="Khmer OS Muol Light" panose="02000500000000020004" pitchFamily="2" charset="0"/>
              </a:rPr>
              <a:t>ដើម្បីលើកកម្ពស់ការ បណ្តុះបណ្តាល</a:t>
            </a:r>
            <a:r>
              <a:rPr lang="en-US" sz="1600" dirty="0">
                <a:solidFill>
                  <a:schemeClr val="bg1"/>
                </a:solidFill>
                <a:latin typeface="Khmer OS Muol Light" panose="02000500000000020004" pitchFamily="2" charset="0"/>
                <a:cs typeface="Khmer OS Muol Light" panose="02000500000000020004" pitchFamily="2" charset="0"/>
              </a:rPr>
              <a:t> </a:t>
            </a:r>
            <a:r>
              <a:rPr lang="km-KH" sz="1600" dirty="0">
                <a:solidFill>
                  <a:schemeClr val="bg1"/>
                </a:solidFill>
                <a:latin typeface="Khmer OS Muol Light" panose="02000500000000020004" pitchFamily="2" charset="0"/>
                <a:cs typeface="Khmer OS Muol Light" panose="02000500000000020004" pitchFamily="2" charset="0"/>
              </a:rPr>
              <a:t>វិជ្ជាជីវៈឆ្មប - </a:t>
            </a:r>
            <a:br>
              <a:rPr lang="en-US" sz="1600" dirty="0">
                <a:solidFill>
                  <a:schemeClr val="bg1"/>
                </a:solidFill>
                <a:latin typeface="Khmer OS Muol Light" panose="02000500000000020004" pitchFamily="2" charset="0"/>
                <a:cs typeface="Khmer OS Muol Light" panose="02000500000000020004" pitchFamily="2" charset="0"/>
              </a:rPr>
            </a:br>
            <a:r>
              <a:rPr lang="km-KH" sz="1600" dirty="0">
                <a:solidFill>
                  <a:schemeClr val="bg1"/>
                </a:solidFill>
                <a:latin typeface="Khmer OS Muol Light" panose="02000500000000020004" pitchFamily="2" charset="0"/>
                <a:cs typeface="Khmer OS Muol Light" panose="02000500000000020004" pitchFamily="2" charset="0"/>
              </a:rPr>
              <a:t>ករណីនៅស.អ និងមន្ទីរពេទ្យស.អ សែនសុខ</a:t>
            </a:r>
            <a:endParaRPr lang="en-US" sz="1600" dirty="0">
              <a:solidFill>
                <a:schemeClr val="bg1"/>
              </a:solidFill>
              <a:latin typeface="Khmer OS Muol Light" panose="02000500000000020004" pitchFamily="2" charset="0"/>
              <a:cs typeface="Khmer OS Muol Light" panose="02000500000000020004" pitchFamily="2" charset="0"/>
            </a:endParaRPr>
          </a:p>
          <a:p>
            <a:pPr algn="ctr">
              <a:lnSpc>
                <a:spcPct val="150000"/>
              </a:lnSpc>
            </a:pPr>
            <a:r>
              <a:rPr lang="en-NZ" sz="1600" dirty="0">
                <a:solidFill>
                  <a:srgbClr val="0033CC"/>
                </a:solidFill>
                <a:latin typeface="Tekton Pro Ext" panose="020F0605020208020904" pitchFamily="34" charset="0"/>
              </a:rPr>
              <a:t>Implementing Best Practices Program-</a:t>
            </a:r>
            <a:r>
              <a:rPr lang="en-NZ" sz="1600" dirty="0" err="1">
                <a:solidFill>
                  <a:srgbClr val="0033CC"/>
                </a:solidFill>
                <a:latin typeface="Tekton Pro Ext" panose="020F0605020208020904" pitchFamily="34" charset="0"/>
              </a:rPr>
              <a:t>SafeMa</a:t>
            </a:r>
            <a:r>
              <a:rPr lang="en-NZ" sz="1600" dirty="0">
                <a:solidFill>
                  <a:srgbClr val="0033CC"/>
                </a:solidFill>
                <a:latin typeface="Tekton Pro Ext" panose="020F0605020208020904" pitchFamily="34" charset="0"/>
              </a:rPr>
              <a:t> to Improve Midwifery Training – IU &amp; SSIUH Case</a:t>
            </a:r>
          </a:p>
          <a:p>
            <a:pPr algn="ctr">
              <a:lnSpc>
                <a:spcPct val="150000"/>
              </a:lnSpc>
            </a:pPr>
            <a:endParaRPr lang="en-NZ" sz="1600" dirty="0">
              <a:solidFill>
                <a:srgbClr val="0033CC"/>
              </a:solidFill>
              <a:latin typeface="Tekton Pro Ext" panose="020F0605020208020904" pitchFamily="34" charset="0"/>
            </a:endParaRPr>
          </a:p>
          <a:p>
            <a:pPr algn="ctr">
              <a:lnSpc>
                <a:spcPct val="150000"/>
              </a:lnSpc>
            </a:pPr>
            <a:r>
              <a:rPr lang="en-GB" sz="11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PROJECT NUMBER:  598946-EPP-1-2018-1-VN-EPPKA2-CBHE-JP</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pPr>
            <a:endParaRPr lang="en-NZ" sz="1600" dirty="0">
              <a:solidFill>
                <a:srgbClr val="0033CC"/>
              </a:solidFill>
              <a:latin typeface="Tekton Pro Ext" panose="020F0605020208020904" pitchFamily="34" charset="0"/>
            </a:endParaRPr>
          </a:p>
          <a:p>
            <a:pPr algn="ctr">
              <a:lnSpc>
                <a:spcPct val="150000"/>
              </a:lnSpc>
            </a:pPr>
            <a:endParaRPr lang="en-NZ" sz="1600" dirty="0">
              <a:solidFill>
                <a:srgbClr val="0033CC"/>
              </a:solidFill>
              <a:latin typeface="Tekton Pro Ext" panose="020F0605020208020904" pitchFamily="34" charset="0"/>
            </a:endParaRPr>
          </a:p>
          <a:p>
            <a:pPr algn="ctr">
              <a:lnSpc>
                <a:spcPct val="150000"/>
              </a:lnSpc>
            </a:pPr>
            <a:endParaRPr lang="en-NZ" sz="1600" dirty="0">
              <a:solidFill>
                <a:srgbClr val="0033CC"/>
              </a:solidFill>
              <a:latin typeface="Tekton Pro Ext" panose="020F0605020208020904" pitchFamily="34" charset="0"/>
            </a:endParaRPr>
          </a:p>
          <a:p>
            <a:pPr algn="ctr">
              <a:lnSpc>
                <a:spcPct val="150000"/>
              </a:lnSpc>
            </a:pPr>
            <a:endParaRPr lang="en-NZ" sz="1600" dirty="0">
              <a:solidFill>
                <a:srgbClr val="0033CC"/>
              </a:solidFill>
              <a:latin typeface="Tekton Pro Ext" panose="020F0605020208020904" pitchFamily="34" charset="0"/>
            </a:endParaRPr>
          </a:p>
        </p:txBody>
      </p:sp>
      <p:sp>
        <p:nvSpPr>
          <p:cNvPr id="15" name="14 - Ορθογώνιο"/>
          <p:cNvSpPr/>
          <p:nvPr/>
        </p:nvSpPr>
        <p:spPr>
          <a:xfrm>
            <a:off x="4129989" y="4075422"/>
            <a:ext cx="2376264" cy="338554"/>
          </a:xfrm>
          <a:prstGeom prst="rect">
            <a:avLst/>
          </a:prstGeom>
        </p:spPr>
        <p:txBody>
          <a:bodyPr wrap="square">
            <a:spAutoFit/>
          </a:bodyPr>
          <a:lstStyle/>
          <a:p>
            <a:pPr algn="just"/>
            <a:r>
              <a:rPr lang="en-US" sz="400" b="1" dirty="0">
                <a:solidFill>
                  <a:schemeClr val="bg1"/>
                </a:solidFill>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el-GR" sz="400" b="1" dirty="0">
              <a:solidFill>
                <a:schemeClr val="bg1"/>
              </a:solidFill>
            </a:endParaRPr>
          </a:p>
        </p:txBody>
      </p:sp>
      <p:pic>
        <p:nvPicPr>
          <p:cNvPr id="16" name="15 - Εικόνα" descr="erasmus+.png"/>
          <p:cNvPicPr>
            <a:picLocks noChangeAspect="1"/>
          </p:cNvPicPr>
          <p:nvPr/>
        </p:nvPicPr>
        <p:blipFill>
          <a:blip r:embed="rId3"/>
          <a:stretch>
            <a:fillRect/>
          </a:stretch>
        </p:blipFill>
        <p:spPr>
          <a:xfrm>
            <a:off x="2552142" y="4087691"/>
            <a:ext cx="1447428" cy="345409"/>
          </a:xfrm>
          <a:prstGeom prst="rect">
            <a:avLst/>
          </a:prstGeom>
        </p:spPr>
      </p:pic>
      <p:pic>
        <p:nvPicPr>
          <p:cNvPr id="17" name="16 - Εικόνα" descr="SafeMa-logo_Layout-1.png"/>
          <p:cNvPicPr>
            <a:picLocks noChangeAspect="1"/>
          </p:cNvPicPr>
          <p:nvPr/>
        </p:nvPicPr>
        <p:blipFill>
          <a:blip r:embed="rId4"/>
          <a:stretch>
            <a:fillRect/>
          </a:stretch>
        </p:blipFill>
        <p:spPr>
          <a:xfrm>
            <a:off x="6732240" y="51470"/>
            <a:ext cx="2336854" cy="1872208"/>
          </a:xfrm>
          <a:prstGeom prst="rect">
            <a:avLst/>
          </a:prstGeom>
          <a:effectLst>
            <a:outerShdw blurRad="50800" dist="25400" dir="15600000" sx="96000" sy="96000" rotWithShape="0">
              <a:prstClr val="black">
                <a:alpha val="37000"/>
              </a:prstClr>
            </a:outerShdw>
          </a:effectLst>
        </p:spPr>
      </p:pic>
      <p:pic>
        <p:nvPicPr>
          <p:cNvPr id="3" name="Picture 2">
            <a:extLst>
              <a:ext uri="{FF2B5EF4-FFF2-40B4-BE49-F238E27FC236}">
                <a16:creationId xmlns:a16="http://schemas.microsoft.com/office/drawing/2014/main" id="{ACEE5B6C-20D7-463E-8CBE-2B45A950C6BC}"/>
              </a:ext>
            </a:extLst>
          </p:cNvPr>
          <p:cNvPicPr>
            <a:picLocks noChangeAspect="1"/>
          </p:cNvPicPr>
          <p:nvPr/>
        </p:nvPicPr>
        <p:blipFill>
          <a:blip r:embed="rId5"/>
          <a:stretch>
            <a:fillRect/>
          </a:stretch>
        </p:blipFill>
        <p:spPr>
          <a:xfrm>
            <a:off x="0" y="4443958"/>
            <a:ext cx="9144000" cy="6995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វគ្គកម្រិត១៖ </a:t>
            </a:r>
            <a:r>
              <a:rPr lang="km-KH" sz="3600" dirty="0">
                <a:solidFill>
                  <a:schemeClr val="bg1"/>
                </a:solidFill>
                <a:latin typeface="Khmer OS Muol Light" panose="02000500000000020004" pitchFamily="2" charset="0"/>
                <a:cs typeface="Khmer OS Muol Light" panose="02000500000000020004" pitchFamily="2" charset="0"/>
              </a:rPr>
              <a:t>ចំនួន ៤​ម៉ូឌុល</a:t>
            </a:r>
            <a:endParaRPr lang="en-US" dirty="0">
              <a:solidFill>
                <a:schemeClr val="bg1"/>
              </a:solidFill>
            </a:endParaRPr>
          </a:p>
        </p:txBody>
      </p:sp>
      <p:sp>
        <p:nvSpPr>
          <p:cNvPr id="3" name="Content Placeholder 2"/>
          <p:cNvSpPr>
            <a:spLocks noGrp="1"/>
          </p:cNvSpPr>
          <p:nvPr>
            <p:ph idx="1"/>
          </p:nvPr>
        </p:nvSpPr>
        <p:spPr>
          <a:xfrm>
            <a:off x="628650" y="1369218"/>
            <a:ext cx="7886700" cy="3506787"/>
          </a:xfrm>
        </p:spPr>
        <p:txBody>
          <a:bodyPr>
            <a:normAutofit fontScale="47500" lnSpcReduction="20000"/>
          </a:bodyPr>
          <a:lstStyle/>
          <a:p>
            <a:pPr>
              <a:lnSpc>
                <a:spcPct val="170000"/>
              </a:lnSpc>
              <a:spcAft>
                <a:spcPts val="800"/>
              </a:spcAft>
            </a:pPr>
            <a:r>
              <a:rPr lang="km-KH" sz="2900" b="1" dirty="0">
                <a:solidFill>
                  <a:srgbClr val="0033CC"/>
                </a:solidFill>
                <a:latin typeface="Khmer OS Muol Light" panose="02000500000000020004" pitchFamily="2" charset="0"/>
                <a:ea typeface="Calibri" panose="020F0502020204030204" pitchFamily="34" charset="0"/>
                <a:cs typeface="Khmer OS Muol Light" panose="02000500000000020004" pitchFamily="2" charset="0"/>
              </a:rPr>
              <a:t>ម៉ូឌុល ៤</a:t>
            </a:r>
            <a:r>
              <a:rPr lang="en-US" sz="2900" b="1" dirty="0">
                <a:solidFill>
                  <a:srgbClr val="0033CC"/>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900" dirty="0">
                <a:solidFill>
                  <a:srgbClr val="0033CC"/>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9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ការលើកកម្ពស់សុខភាពក្រោយសម្រាល ក្នុងវិជ្ជាជីវៈឆ្មប</a:t>
            </a:r>
            <a:endParaRPr lang="en-NZ" sz="29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70000"/>
              </a:lnSpc>
              <a:buNone/>
            </a:pPr>
            <a:r>
              <a:rPr lang="km-KH" sz="2900" dirty="0">
                <a:latin typeface="Khmer OS Battambang" panose="02000500000000020004" pitchFamily="2" charset="0"/>
                <a:ea typeface="Calibri" panose="020F0502020204030204" pitchFamily="34" charset="0"/>
                <a:cs typeface="Khmer OS Battambang" panose="02000500000000020004" pitchFamily="2" charset="0"/>
              </a:rPr>
              <a:t>មានឯកសារណែនាំ២ច្បាប់ និងមាន១៦ប្រធានបទជាស្លាយបង្ហាញ </a:t>
            </a:r>
            <a:r>
              <a:rPr lang="en-US" sz="2900" dirty="0">
                <a:latin typeface="Khmer OS Battambang" panose="02000500000000020004" pitchFamily="2" charset="0"/>
                <a:ea typeface="Calibri" panose="020F0502020204030204" pitchFamily="34" charset="0"/>
                <a:cs typeface="Khmer OS Battambang" panose="02000500000000020004" pitchFamily="2" charset="0"/>
              </a:rPr>
              <a:t>(</a:t>
            </a:r>
            <a:r>
              <a:rPr lang="km-KH" sz="2900" dirty="0">
                <a:latin typeface="Khmer OS Battambang" panose="02000500000000020004" pitchFamily="2" charset="0"/>
                <a:ea typeface="Calibri" panose="020F0502020204030204" pitchFamily="34" charset="0"/>
                <a:cs typeface="Khmer OS Battambang" panose="02000500000000020004" pitchFamily="2" charset="0"/>
              </a:rPr>
              <a:t>ឯកសារមេរៀន</a:t>
            </a:r>
            <a:r>
              <a:rPr lang="en-US" sz="2900" dirty="0">
                <a:latin typeface="Khmer CN Battambang"/>
                <a:ea typeface="Calibri" panose="020F0502020204030204" pitchFamily="34" charset="0"/>
                <a:cs typeface="Khmer OS Muol Light" panose="02000500000000020004" pitchFamily="2" charset="0"/>
              </a:rPr>
              <a:t>MOOC</a:t>
            </a:r>
            <a:r>
              <a:rPr lang="km-KH" sz="2900" dirty="0">
                <a:latin typeface="Khmer CN Battambang"/>
                <a:ea typeface="Calibri" panose="020F0502020204030204" pitchFamily="34" charset="0"/>
                <a:cs typeface="Khmer OS Muol Light" panose="02000500000000020004" pitchFamily="2" charset="0"/>
              </a:rPr>
              <a:t>)</a:t>
            </a:r>
            <a:endParaRPr lang="en-US" sz="2900" dirty="0">
              <a:latin typeface="Khmer CN Battambang"/>
              <a:ea typeface="Calibri" panose="020F0502020204030204" pitchFamily="34" charset="0"/>
              <a:cs typeface="Khmer OS Muol Light" panose="02000500000000020004" pitchFamily="2" charset="0"/>
            </a:endParaRPr>
          </a:p>
          <a:p>
            <a:pPr marL="0" indent="0">
              <a:lnSpc>
                <a:spcPct val="170000"/>
              </a:lnSpc>
              <a:buNone/>
            </a:pPr>
            <a:r>
              <a:rPr lang="km-KH" sz="2900" dirty="0">
                <a:ea typeface="Calibri" panose="020F0502020204030204" pitchFamily="34" charset="0"/>
                <a:cs typeface="Khmer OS Battambang" panose="02000500000000020004" pitchFamily="2" charset="0"/>
              </a:rPr>
              <a:t>ខ្លឹមសារ៖ </a:t>
            </a:r>
            <a:endParaRPr lang="en-US" sz="2900" dirty="0">
              <a:ea typeface="Calibri" panose="020F0502020204030204" pitchFamily="34" charset="0"/>
              <a:cs typeface="Khmer OS Battambang" panose="02000500000000020004" pitchFamily="2" charset="0"/>
            </a:endParaRPr>
          </a:p>
          <a:p>
            <a:pPr>
              <a:lnSpc>
                <a:spcPct val="170000"/>
              </a:lnSpc>
            </a:pPr>
            <a:r>
              <a:rPr lang="km-KH" sz="2900" dirty="0">
                <a:ea typeface="Calibri" panose="020F0502020204030204" pitchFamily="34" charset="0"/>
                <a:cs typeface="Khmer OS Battambang" panose="02000500000000020004" pitchFamily="2" charset="0"/>
              </a:rPr>
              <a:t>ការរៀបចំការថែទាំមាតាក្រោយសម្រាលនៅក្នុងសហគមន៍</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ទិដ្ឋភាពសង្គម​និង​វប្បធម៌ស្តីពីការបង្កើតគ្រួសារ</a:t>
            </a:r>
            <a:r>
              <a:rPr lang="en-US" sz="2900" dirty="0">
                <a:latin typeface="Khmer OS Battambang" panose="02000500000000020004" pitchFamily="2" charset="0"/>
                <a:ea typeface="Calibri" panose="020F0502020204030204" pitchFamily="34" charset="0"/>
              </a:rPr>
              <a:t>- </a:t>
            </a:r>
            <a:r>
              <a:rPr lang="km-KH" sz="2900" dirty="0">
                <a:ea typeface="Calibri" panose="020F0502020204030204" pitchFamily="34" charset="0"/>
                <a:cs typeface="Khmer OS Battambang" panose="02000500000000020004" pitchFamily="2" charset="0"/>
              </a:rPr>
              <a:t>ទារកក៏ជាមនុស្សម្នាក់</a:t>
            </a:r>
            <a:r>
              <a:rPr lang="en-US" sz="2900" dirty="0">
                <a:latin typeface="Khmer OS Battambang" panose="02000500000000020004" pitchFamily="2" charset="0"/>
                <a:ea typeface="Calibri" panose="020F0502020204030204" pitchFamily="34" charset="0"/>
              </a:rPr>
              <a:t>-</a:t>
            </a:r>
            <a:r>
              <a:rPr lang="km-KH" sz="2900" dirty="0">
                <a:ea typeface="Calibri" panose="020F0502020204030204" pitchFamily="34" charset="0"/>
                <a:cs typeface="Khmer OS Battambang" panose="02000500000000020004" pitchFamily="2" charset="0"/>
              </a:rPr>
              <a:t>ឪពុក/ដៃគូ</a:t>
            </a:r>
            <a:r>
              <a:rPr lang="en-US" sz="2900" dirty="0">
                <a:latin typeface="Khmer OS Battambang" panose="02000500000000020004" pitchFamily="2" charset="0"/>
                <a:ea typeface="Calibri" panose="020F0502020204030204" pitchFamily="34" charset="0"/>
              </a:rPr>
              <a:t>- </a:t>
            </a:r>
            <a:r>
              <a:rPr lang="km-KH" sz="2900" dirty="0">
                <a:ea typeface="Calibri" panose="020F0502020204030204" pitchFamily="34" charset="0"/>
                <a:cs typeface="Khmer OS Battambang" panose="02000500000000020004" pitchFamily="2" charset="0"/>
              </a:rPr>
              <a:t>ការបង្កើតគ្រួសារ-ការផ្លាស់ប្តូរទៅរកភាពជាឪពុកម្តាយ</a:t>
            </a:r>
            <a:r>
              <a:rPr lang="en-US" sz="2900" dirty="0">
                <a:ea typeface="Calibri" panose="020F0502020204030204" pitchFamily="34" charset="0"/>
                <a:cs typeface="Khmer OS Battambang" panose="02000500000000020004" pitchFamily="2" charset="0"/>
              </a:rPr>
              <a:t>- </a:t>
            </a:r>
            <a:r>
              <a:rPr lang="km-KH" sz="2900" dirty="0">
                <a:latin typeface="Khmer OS Battambang" panose="02000500000000020004" pitchFamily="2" charset="0"/>
                <a:ea typeface="Calibri" panose="020F0502020204030204" pitchFamily="34" charset="0"/>
                <a:cs typeface="Khmer OS Battambang" panose="02000500000000020004" pitchFamily="2" charset="0"/>
              </a:rPr>
              <a:t>ការលើកកម្ពស់ការទំនាក់ទំនងរវាងឪពុកម្តាយនិងទារក។</a:t>
            </a:r>
          </a:p>
          <a:p>
            <a:pPr>
              <a:lnSpc>
                <a:spcPct val="170000"/>
              </a:lnSpc>
            </a:pPr>
            <a:r>
              <a:rPr lang="km-KH" sz="2900" dirty="0">
                <a:latin typeface="Calibri" panose="020F0502020204030204" pitchFamily="34" charset="0"/>
                <a:ea typeface="Calibri" panose="020F0502020204030204" pitchFamily="34" charset="0"/>
                <a:cs typeface="Khmer OS Battambang" panose="02000500000000020004" pitchFamily="2" charset="0"/>
              </a:rPr>
              <a:t>បរិបទសង្គម វប្បធម៌ និងផ្លូវចិត្តនៃការបំបៅដោះម្តាយ</a:t>
            </a:r>
            <a:r>
              <a:rPr lang="en-US" sz="2900" dirty="0">
                <a:latin typeface="Calibri" panose="020F0502020204030204" pitchFamily="34" charset="0"/>
                <a:ea typeface="Calibri" panose="020F0502020204030204" pitchFamily="34" charset="0"/>
                <a:cs typeface="Khmer OS Battambang" panose="02000500000000020004" pitchFamily="2" charset="0"/>
              </a:rPr>
              <a:t>-</a:t>
            </a:r>
            <a:r>
              <a:rPr lang="km-KH" sz="2900" dirty="0">
                <a:latin typeface="Calibri" panose="020F0502020204030204" pitchFamily="34" charset="0"/>
                <a:ea typeface="Calibri" panose="020F0502020204030204" pitchFamily="34" charset="0"/>
                <a:cs typeface="Khmer OS Battambang" panose="02000500000000020004" pitchFamily="2" charset="0"/>
              </a:rPr>
              <a:t> ទស្សនៈរបស់ឳពុកម្តាយចំពោះការបំបៅដោះម្តាយ</a:t>
            </a:r>
            <a:r>
              <a:rPr lang="en-US" sz="2900" dirty="0">
                <a:latin typeface="Khmer OS Battambang" panose="02000500000000020004" pitchFamily="2" charset="0"/>
                <a:ea typeface="Calibri" panose="020F0502020204030204" pitchFamily="34" charset="0"/>
                <a:cs typeface="DaunPenh" panose="01010101010101010101" pitchFamily="2" charset="0"/>
              </a:rPr>
              <a:t>- </a:t>
            </a:r>
            <a:r>
              <a:rPr lang="km-KH" sz="2900" dirty="0">
                <a:latin typeface="Calibri" panose="020F0502020204030204" pitchFamily="34" charset="0"/>
                <a:ea typeface="Calibri" panose="020F0502020204030204" pitchFamily="34" charset="0"/>
                <a:cs typeface="Khmer OS Battambang" panose="02000500000000020004" pitchFamily="2" charset="0"/>
              </a:rPr>
              <a:t>ទំនាក់ទំនងតួនាទីរបស់ឪពុក ឬដៃគូ  ក្នុងការបំបៅដោះម្តាយ</a:t>
            </a:r>
            <a:r>
              <a:rPr lang="en-US" sz="2900" dirty="0">
                <a:latin typeface="Calibri" panose="020F0502020204030204" pitchFamily="34" charset="0"/>
                <a:ea typeface="Calibri" panose="020F0502020204030204" pitchFamily="34" charset="0"/>
                <a:cs typeface="Khmer OS Battambang" panose="02000500000000020004" pitchFamily="2" charset="0"/>
              </a:rPr>
              <a:t>-</a:t>
            </a:r>
            <a:r>
              <a:rPr lang="km-KH" sz="2900" dirty="0">
                <a:latin typeface="Calibri" panose="020F0502020204030204" pitchFamily="34" charset="0"/>
                <a:ea typeface="Calibri" panose="020F0502020204030204" pitchFamily="34" charset="0"/>
                <a:cs typeface="Khmer OS Battambang" panose="02000500000000020004" pitchFamily="2" charset="0"/>
              </a:rPr>
              <a:t> កាយវិភាគវិទ្យា និងសរីរៈវិទ្យានៃការចេញទឹកដោះ។</a:t>
            </a:r>
            <a:r>
              <a:rPr lang="en-US" sz="2900" dirty="0">
                <a:latin typeface="Khmer OS Battambang" panose="02000500000000020004" pitchFamily="2" charset="0"/>
                <a:ea typeface="Calibri" panose="020F0502020204030204" pitchFamily="34" charset="0"/>
                <a:cs typeface="DaunPenh" panose="01010101010101010101" pitchFamily="2" charset="0"/>
              </a:rPr>
              <a:t>  </a:t>
            </a:r>
            <a:endParaRPr lang="en-NZ" sz="2900" dirty="0">
              <a:latin typeface="Calibri" panose="020F0502020204030204" pitchFamily="34" charset="0"/>
              <a:ea typeface="Calibri" panose="020F0502020204030204" pitchFamily="34" charset="0"/>
              <a:cs typeface="DaunPenh" panose="01010101010101010101" pitchFamily="2" charset="0"/>
            </a:endParaRPr>
          </a:p>
          <a:p>
            <a:pPr marL="0" indent="0">
              <a:lnSpc>
                <a:spcPct val="150000"/>
              </a:lnSpc>
              <a:buNone/>
            </a:pPr>
            <a:endParaRPr lang="en-NZ" sz="2400" dirty="0"/>
          </a:p>
        </p:txBody>
      </p:sp>
    </p:spTree>
    <p:extLst>
      <p:ext uri="{BB962C8B-B14F-4D97-AF65-F5344CB8AC3E}">
        <p14:creationId xmlns:p14="http://schemas.microsoft.com/office/powerpoint/2010/main" val="4141968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sz="3600" dirty="0">
                <a:solidFill>
                  <a:srgbClr val="0070C0"/>
                </a:solidFill>
                <a:latin typeface="Khmer OS Muol Light" panose="02000500000000020004" pitchFamily="2" charset="0"/>
                <a:cs typeface="Khmer OS Muol Light" panose="02000500000000020004" pitchFamily="2" charset="0"/>
              </a:rPr>
              <a:t>ការបញ្ចប់ម៉ូឌុល</a:t>
            </a:r>
            <a:endParaRPr lang="en-NZ" sz="3600" dirty="0">
              <a:solidFill>
                <a:srgbClr val="0070C0"/>
              </a:solidFill>
              <a:latin typeface="Khmer OS Muol Light" panose="02000500000000020004" pitchFamily="2" charset="0"/>
              <a:cs typeface="Khmer OS Muol Light" panose="02000500000000020004" pitchFamily="2" charset="0"/>
            </a:endParaRPr>
          </a:p>
        </p:txBody>
      </p:sp>
      <p:sp>
        <p:nvSpPr>
          <p:cNvPr id="3" name="Content Placeholder 2"/>
          <p:cNvSpPr>
            <a:spLocks noGrp="1"/>
          </p:cNvSpPr>
          <p:nvPr>
            <p:ph idx="1"/>
          </p:nvPr>
        </p:nvSpPr>
        <p:spPr/>
        <p:txBody>
          <a:bodyPr>
            <a:normAutofit fontScale="85000" lnSpcReduction="10000"/>
          </a:bodyPr>
          <a:lstStyle/>
          <a:p>
            <a:pPr>
              <a:lnSpc>
                <a:spcPct val="200000"/>
              </a:lnSpc>
              <a:buFont typeface="Wingdings" panose="05000000000000000000" pitchFamily="2" charset="2"/>
              <a:buChar char="Ø"/>
            </a:pP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 ម៉ូឌុលនីមួយៗនឹងបញ្ចប់</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ដោយការ</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ប្រឡងនៅចុងសប្តាហ៍ទី៤ </a:t>
            </a:r>
          </a:p>
          <a:p>
            <a:pPr>
              <a:lnSpc>
                <a:spcPct val="200000"/>
              </a:lnSpc>
              <a:buFont typeface="Wingdings" panose="05000000000000000000" pitchFamily="2" charset="2"/>
              <a:buChar char="Ø"/>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 ការបញ្ចប់ការប្រឡងនេះគឺ</a:t>
            </a: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តម្រូវឱ្យបន្តទៅរៀនម៉ូឌុលបន្ទាប់ </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ក្នុងករណីដែលអ្នករំពឹងថានឹងទទួលបាន៖</a:t>
            </a:r>
          </a:p>
          <a:p>
            <a:pPr lvl="1">
              <a:lnSpc>
                <a:spcPct val="200000"/>
              </a:lnSpc>
              <a:buFont typeface="Wingdings" panose="05000000000000000000" pitchFamily="2" charset="2"/>
              <a:buChar char="Ø"/>
            </a:pP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វិញ្ញាបនបត្រ</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 នៅពេលបញ្ចប់ </a:t>
            </a:r>
            <a:r>
              <a:rPr lang="km-KH" sz="2000" b="1"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៤</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 ម៉ូឌុល </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រួមទាំង</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ការធ្វើអន្តេវាសិក</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ផង   </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ឬ</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 </a:t>
            </a:r>
          </a:p>
          <a:p>
            <a:pPr lvl="1">
              <a:lnSpc>
                <a:spcPct val="200000"/>
              </a:lnSpc>
              <a:buFont typeface="Wingdings" panose="05000000000000000000" pitchFamily="2" charset="2"/>
              <a:buChar char="Ø"/>
            </a:pP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សញ្ញាបត្រ </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នៅពេលបានបញ្ចប់ </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៨ ម៉ូឌុល </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រួមទាំង</a:t>
            </a:r>
            <a:r>
              <a:rPr lang="km-KH" sz="20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ការធ្វើអន្តេវាសិក</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ផងដែរ។ </a:t>
            </a:r>
            <a:endParaRPr lang="en-NZ" sz="2000" dirty="0">
              <a:latin typeface="Khmer OS Battambang" panose="02000500000000020004" pitchFamily="2" charset="0"/>
              <a:ea typeface="Times New Roman" panose="02020603050405020304" pitchFamily="18" charset="0"/>
              <a:cs typeface="Khmer OS Battambang" panose="02000500000000020004" pitchFamily="2" charset="0"/>
            </a:endParaRPr>
          </a:p>
          <a:p>
            <a:pPr>
              <a:buFont typeface="Wingdings" panose="05000000000000000000" pitchFamily="2" charset="2"/>
              <a:buChar char="Ø"/>
            </a:pPr>
            <a:endParaRPr lang="en-US" b="1" dirty="0"/>
          </a:p>
          <a:p>
            <a:endParaRPr lang="en-US" dirty="0"/>
          </a:p>
        </p:txBody>
      </p:sp>
    </p:spTree>
    <p:extLst>
      <p:ext uri="{BB962C8B-B14F-4D97-AF65-F5344CB8AC3E}">
        <p14:creationId xmlns:p14="http://schemas.microsoft.com/office/powerpoint/2010/main" val="3133477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15" y="229780"/>
            <a:ext cx="7886700" cy="994172"/>
          </a:xfrm>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solidFill>
                  <a:srgbClr val="0033CC"/>
                </a:solidFill>
                <a:latin typeface="Calibri" panose="020F0502020204030204" pitchFamily="34" charset="0"/>
                <a:ea typeface="Calibri" panose="020F0502020204030204" pitchFamily="34" charset="0"/>
                <a:cs typeface="Khmer OS Muol Light" panose="02000500000000020004" pitchFamily="2" charset="0"/>
              </a:rPr>
              <a:t>៖</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grpSp>
        <p:nvGrpSpPr>
          <p:cNvPr id="29" name="Group 28">
            <a:extLst>
              <a:ext uri="{FF2B5EF4-FFF2-40B4-BE49-F238E27FC236}">
                <a16:creationId xmlns:a16="http://schemas.microsoft.com/office/drawing/2014/main" id="{3AFFCF7F-7BB5-2C07-3C6F-17E1C7BC9543}"/>
              </a:ext>
            </a:extLst>
          </p:cNvPr>
          <p:cNvGrpSpPr/>
          <p:nvPr/>
        </p:nvGrpSpPr>
        <p:grpSpPr>
          <a:xfrm>
            <a:off x="251520" y="1157218"/>
            <a:ext cx="8568952" cy="3600340"/>
            <a:chOff x="238402" y="1853012"/>
            <a:chExt cx="11793053" cy="3840649"/>
          </a:xfrm>
        </p:grpSpPr>
        <p:grpSp>
          <p:nvGrpSpPr>
            <p:cNvPr id="30" name="Group 29">
              <a:extLst>
                <a:ext uri="{FF2B5EF4-FFF2-40B4-BE49-F238E27FC236}">
                  <a16:creationId xmlns:a16="http://schemas.microsoft.com/office/drawing/2014/main" id="{788CF293-507F-6967-A269-9D54CB876A68}"/>
                </a:ext>
              </a:extLst>
            </p:cNvPr>
            <p:cNvGrpSpPr/>
            <p:nvPr/>
          </p:nvGrpSpPr>
          <p:grpSpPr>
            <a:xfrm>
              <a:off x="238402" y="1853012"/>
              <a:ext cx="11793053" cy="3840649"/>
              <a:chOff x="238402" y="1853012"/>
              <a:chExt cx="11793053" cy="3840649"/>
            </a:xfrm>
          </p:grpSpPr>
          <p:sp>
            <p:nvSpPr>
              <p:cNvPr id="32" name="Rectangle 31">
                <a:extLst>
                  <a:ext uri="{FF2B5EF4-FFF2-40B4-BE49-F238E27FC236}">
                    <a16:creationId xmlns:a16="http://schemas.microsoft.com/office/drawing/2014/main" id="{B3198CE8-1D5B-8F5A-9E81-9C071EFECB23}"/>
                  </a:ext>
                </a:extLst>
              </p:cNvPr>
              <p:cNvSpPr/>
              <p:nvPr/>
            </p:nvSpPr>
            <p:spPr>
              <a:xfrm>
                <a:off x="595993" y="2103818"/>
                <a:ext cx="1693274" cy="393984"/>
              </a:xfrm>
              <a:prstGeom prst="rect">
                <a:avLst/>
              </a:prstGeom>
            </p:spPr>
            <p:txBody>
              <a:bodyPr wrap="square">
                <a:spAutoFit/>
              </a:bodyPr>
              <a:lstStyle/>
              <a:p>
                <a:r>
                  <a:rPr lang="km-KH" sz="1800" dirty="0">
                    <a:solidFill>
                      <a:srgbClr val="0070C0"/>
                    </a:solidFill>
                    <a:latin typeface="Khmer OS Muol Light" panose="02000500000000020004" pitchFamily="2" charset="0"/>
                    <a:cs typeface="Khmer OS Muol Light" panose="02000500000000020004" pitchFamily="2" charset="0"/>
                  </a:rPr>
                  <a:t>ម៉ូឌុល៥៖</a:t>
                </a:r>
                <a:endParaRPr lang="en-US" sz="1800" dirty="0">
                  <a:solidFill>
                    <a:srgbClr val="0070C0"/>
                  </a:solidFill>
                  <a:latin typeface="Khmer OS Muol Light" panose="02000500000000020004" pitchFamily="2" charset="0"/>
                  <a:cs typeface="Khmer OS Muol Light" panose="02000500000000020004" pitchFamily="2" charset="0"/>
                </a:endParaRPr>
              </a:p>
            </p:txBody>
          </p:sp>
          <p:sp>
            <p:nvSpPr>
              <p:cNvPr id="33" name="Title 1">
                <a:extLst>
                  <a:ext uri="{FF2B5EF4-FFF2-40B4-BE49-F238E27FC236}">
                    <a16:creationId xmlns:a16="http://schemas.microsoft.com/office/drawing/2014/main" id="{C9788D5E-2235-5F6E-3DEB-A0B90B4D5571}"/>
                  </a:ext>
                </a:extLst>
              </p:cNvPr>
              <p:cNvSpPr txBox="1">
                <a:spLocks/>
              </p:cNvSpPr>
              <p:nvPr/>
            </p:nvSpPr>
            <p:spPr>
              <a:xfrm>
                <a:off x="1945229" y="1853012"/>
                <a:ext cx="8855746" cy="70072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km-KH" sz="2400" dirty="0">
                    <a:solidFill>
                      <a:srgbClr val="0000FF"/>
                    </a:solidFill>
                    <a:latin typeface="Khmer Muol" panose="02000500000000020004" pitchFamily="2" charset="0"/>
                    <a:cs typeface="Khmer Muol" panose="02000500000000020004" pitchFamily="2" charset="0"/>
                    <a:sym typeface="Wingdings 2" panose="05020102010507070707" pitchFamily="18" charset="2"/>
                  </a:rPr>
                  <a:t> </a:t>
                </a:r>
                <a:r>
                  <a:rPr lang="km-KH" sz="2000" dirty="0">
                    <a:solidFill>
                      <a:srgbClr val="0000FF"/>
                    </a:solidFill>
                    <a:latin typeface="Khmer OS Battambang" panose="02000500000000020004" pitchFamily="2" charset="0"/>
                    <a:cs typeface="Khmer OS Battambang" panose="02000500000000020004" pitchFamily="2" charset="0"/>
                  </a:rPr>
                  <a:t>“វិធីសាស្រ្តស្រាវជ្រាវសុខភាព” (</a:t>
                </a:r>
                <a:r>
                  <a:rPr lang="en-US" sz="2000" dirty="0">
                    <a:solidFill>
                      <a:srgbClr val="0000FF"/>
                    </a:solidFill>
                    <a:latin typeface="Khmer OS Battambang" panose="02000500000000020004" pitchFamily="2" charset="0"/>
                    <a:cs typeface="Khmer OS Battambang" panose="02000500000000020004" pitchFamily="2" charset="0"/>
                  </a:rPr>
                  <a:t>Health Research Methods</a:t>
                </a:r>
                <a:r>
                  <a:rPr lang="km-KH" sz="2000" dirty="0">
                    <a:solidFill>
                      <a:srgbClr val="0000FF"/>
                    </a:solidFill>
                    <a:latin typeface="Khmer OS Battambang" panose="02000500000000020004" pitchFamily="2" charset="0"/>
                    <a:cs typeface="Khmer OS Battambang" panose="02000500000000020004" pitchFamily="2" charset="0"/>
                  </a:rPr>
                  <a:t>)</a:t>
                </a:r>
                <a:r>
                  <a:rPr lang="km-KH" sz="2000" b="1" dirty="0">
                    <a:solidFill>
                      <a:srgbClr val="0000FF"/>
                    </a:solidFill>
                    <a:latin typeface="Khmer OS Battambang" panose="02000500000000020004" pitchFamily="2" charset="0"/>
                    <a:ea typeface="Khmer Pen Kang" panose="020B0606030804020204" pitchFamily="34" charset="0"/>
                    <a:cs typeface="Khmer OS Battambang" panose="02000500000000020004" pitchFamily="2" charset="0"/>
                  </a:rPr>
                  <a:t> </a:t>
                </a:r>
                <a:endParaRPr lang="en-US" sz="2000" dirty="0">
                  <a:solidFill>
                    <a:srgbClr val="0000FF"/>
                  </a:solidFill>
                  <a:latin typeface="Khmer OS Battambang" panose="02000500000000020004" pitchFamily="2" charset="0"/>
                  <a:ea typeface="Khmer Pen Kang" panose="020B0606030804020204" pitchFamily="34" charset="0"/>
                  <a:cs typeface="Khmer OS Battambang" panose="02000500000000020004" pitchFamily="2" charset="0"/>
                </a:endParaRPr>
              </a:p>
            </p:txBody>
          </p:sp>
          <p:grpSp>
            <p:nvGrpSpPr>
              <p:cNvPr id="34" name="Group 33">
                <a:extLst>
                  <a:ext uri="{FF2B5EF4-FFF2-40B4-BE49-F238E27FC236}">
                    <a16:creationId xmlns:a16="http://schemas.microsoft.com/office/drawing/2014/main" id="{1EA0789A-60CE-DD11-C9E6-2A6965CD0431}"/>
                  </a:ext>
                </a:extLst>
              </p:cNvPr>
              <p:cNvGrpSpPr/>
              <p:nvPr/>
            </p:nvGrpSpPr>
            <p:grpSpPr>
              <a:xfrm>
                <a:off x="238402" y="3039989"/>
                <a:ext cx="11793053" cy="2653672"/>
                <a:chOff x="238402" y="2452964"/>
                <a:chExt cx="11793053" cy="2653672"/>
              </a:xfrm>
            </p:grpSpPr>
            <p:sp>
              <p:nvSpPr>
                <p:cNvPr id="35" name="Shape 46493">
                  <a:extLst>
                    <a:ext uri="{FF2B5EF4-FFF2-40B4-BE49-F238E27FC236}">
                      <a16:creationId xmlns:a16="http://schemas.microsoft.com/office/drawing/2014/main" id="{A7FBB002-F52A-8071-14F0-9DFFAE187EE3}"/>
                    </a:ext>
                  </a:extLst>
                </p:cNvPr>
                <p:cNvSpPr/>
                <p:nvPr/>
              </p:nvSpPr>
              <p:spPr>
                <a:xfrm rot="5400000" flipH="1">
                  <a:off x="2889837" y="2401739"/>
                  <a:ext cx="1705127" cy="1865534"/>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2"/>
                </a:solidFill>
                <a:ln w="12700" cap="flat">
                  <a:noFill/>
                  <a:miter lim="400000"/>
                </a:ln>
                <a:effectLst/>
              </p:spPr>
              <p:txBody>
                <a:bodyPr wrap="square" lIns="0" tIns="0" rIns="0" bIns="0" numCol="1" anchor="t">
                  <a:noAutofit/>
                </a:bodyPr>
                <a:lstStyle/>
                <a:p>
                  <a:endParaRPr sz="2532" dirty="0">
                    <a:latin typeface="Lato Light" panose="020F0502020204030203" pitchFamily="34" charset="0"/>
                  </a:endParaRPr>
                </a:p>
              </p:txBody>
            </p:sp>
            <p:sp>
              <p:nvSpPr>
                <p:cNvPr id="36" name="Shape 46498">
                  <a:extLst>
                    <a:ext uri="{FF2B5EF4-FFF2-40B4-BE49-F238E27FC236}">
                      <a16:creationId xmlns:a16="http://schemas.microsoft.com/office/drawing/2014/main" id="{9D235BCE-9280-8259-8F10-815DC9CEB975}"/>
                    </a:ext>
                  </a:extLst>
                </p:cNvPr>
                <p:cNvSpPr/>
                <p:nvPr/>
              </p:nvSpPr>
              <p:spPr>
                <a:xfrm rot="5400000" flipH="1">
                  <a:off x="5243437" y="2401739"/>
                  <a:ext cx="1705127" cy="1865534"/>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6">
                    <a:lumMod val="50000"/>
                  </a:schemeClr>
                </a:solidFill>
                <a:ln w="12700" cap="flat">
                  <a:noFill/>
                  <a:miter lim="400000"/>
                </a:ln>
                <a:effectLst/>
              </p:spPr>
              <p:txBody>
                <a:bodyPr wrap="square" lIns="0" tIns="0" rIns="0" bIns="0" numCol="1" anchor="t">
                  <a:noAutofit/>
                </a:bodyPr>
                <a:lstStyle/>
                <a:p>
                  <a:endParaRPr sz="2532" dirty="0">
                    <a:latin typeface="Lato Light" panose="020F0502020204030203" pitchFamily="34" charset="0"/>
                  </a:endParaRPr>
                </a:p>
              </p:txBody>
            </p:sp>
            <p:sp>
              <p:nvSpPr>
                <p:cNvPr id="37" name="Shape 46503">
                  <a:extLst>
                    <a:ext uri="{FF2B5EF4-FFF2-40B4-BE49-F238E27FC236}">
                      <a16:creationId xmlns:a16="http://schemas.microsoft.com/office/drawing/2014/main" id="{B76970BA-6B98-D7C6-5A62-A152B2020126}"/>
                    </a:ext>
                  </a:extLst>
                </p:cNvPr>
                <p:cNvSpPr/>
                <p:nvPr/>
              </p:nvSpPr>
              <p:spPr>
                <a:xfrm rot="5400000" flipH="1">
                  <a:off x="7630118" y="2401739"/>
                  <a:ext cx="1705127" cy="1865534"/>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4">
                    <a:lumMod val="75000"/>
                  </a:schemeClr>
                </a:solidFill>
                <a:ln w="12700" cap="flat">
                  <a:noFill/>
                  <a:miter lim="400000"/>
                </a:ln>
                <a:effectLst/>
              </p:spPr>
              <p:txBody>
                <a:bodyPr wrap="square" lIns="0" tIns="0" rIns="0" bIns="0" numCol="1" anchor="t">
                  <a:noAutofit/>
                </a:bodyPr>
                <a:lstStyle/>
                <a:p>
                  <a:endParaRPr sz="2532" dirty="0">
                    <a:latin typeface="Lato Light" panose="020F0502020204030203" pitchFamily="34" charset="0"/>
                  </a:endParaRPr>
                </a:p>
              </p:txBody>
            </p:sp>
            <p:sp>
              <p:nvSpPr>
                <p:cNvPr id="38" name="TextBox 37">
                  <a:extLst>
                    <a:ext uri="{FF2B5EF4-FFF2-40B4-BE49-F238E27FC236}">
                      <a16:creationId xmlns:a16="http://schemas.microsoft.com/office/drawing/2014/main" id="{74E109B5-DF2F-5D1E-D8F3-6EB18D9E02D9}"/>
                    </a:ext>
                  </a:extLst>
                </p:cNvPr>
                <p:cNvSpPr txBox="1"/>
                <p:nvPr/>
              </p:nvSpPr>
              <p:spPr>
                <a:xfrm>
                  <a:off x="2827795" y="2579868"/>
                  <a:ext cx="1795684" cy="369332"/>
                </a:xfrm>
                <a:prstGeom prst="rect">
                  <a:avLst/>
                </a:prstGeom>
                <a:noFill/>
              </p:spPr>
              <p:txBody>
                <a:bodyPr wrap="none" rtlCol="0" anchor="ctr" anchorCtr="0">
                  <a:spAutoFit/>
                </a:bodyPr>
                <a:lstStyle/>
                <a:p>
                  <a:pPr algn="ctr"/>
                  <a:r>
                    <a:rPr lang="km-KH" b="1" dirty="0">
                      <a:solidFill>
                        <a:schemeClr val="bg1"/>
                      </a:solidFill>
                      <a:latin typeface="Khmer OS Muol Light" panose="02000500000000020004" pitchFamily="2" charset="0"/>
                      <a:ea typeface="League Spartan" charset="0"/>
                      <a:cs typeface="Khmer OS Muol Light" panose="02000500000000020004" pitchFamily="2" charset="0"/>
                    </a:rPr>
                    <a:t>ប្រធានបទ “ខ”</a:t>
                  </a:r>
                  <a:endParaRPr lang="en-US" sz="2400" b="1" dirty="0">
                    <a:solidFill>
                      <a:schemeClr val="bg1"/>
                    </a:solidFill>
                    <a:latin typeface="Khmer OS Muol Light" panose="02000500000000020004" pitchFamily="2" charset="0"/>
                    <a:ea typeface="League Spartan" charset="0"/>
                    <a:cs typeface="Khmer OS Muol Light" panose="02000500000000020004" pitchFamily="2" charset="0"/>
                  </a:endParaRPr>
                </a:p>
              </p:txBody>
            </p:sp>
            <p:sp>
              <p:nvSpPr>
                <p:cNvPr id="39" name="TextBox 38">
                  <a:extLst>
                    <a:ext uri="{FF2B5EF4-FFF2-40B4-BE49-F238E27FC236}">
                      <a16:creationId xmlns:a16="http://schemas.microsoft.com/office/drawing/2014/main" id="{3C9D7C03-FBDC-6F37-8AC1-3D7296EE1C59}"/>
                    </a:ext>
                  </a:extLst>
                </p:cNvPr>
                <p:cNvSpPr txBox="1"/>
                <p:nvPr/>
              </p:nvSpPr>
              <p:spPr>
                <a:xfrm>
                  <a:off x="5198157" y="2564237"/>
                  <a:ext cx="1795684" cy="369332"/>
                </a:xfrm>
                <a:prstGeom prst="rect">
                  <a:avLst/>
                </a:prstGeom>
                <a:noFill/>
              </p:spPr>
              <p:txBody>
                <a:bodyPr wrap="none" rtlCol="0" anchor="ctr" anchorCtr="0">
                  <a:spAutoFit/>
                </a:bodyPr>
                <a:lstStyle/>
                <a:p>
                  <a:pPr algn="ctr"/>
                  <a:r>
                    <a:rPr lang="km-KH" b="1" dirty="0">
                      <a:solidFill>
                        <a:schemeClr val="bg1"/>
                      </a:solidFill>
                      <a:latin typeface="Khmer OS Muol Light" panose="02000500000000020004" pitchFamily="2" charset="0"/>
                      <a:ea typeface="League Spartan" charset="0"/>
                      <a:cs typeface="Khmer OS Muol Light" panose="02000500000000020004" pitchFamily="2" charset="0"/>
                    </a:rPr>
                    <a:t>ប្រធានបទ “គ”</a:t>
                  </a:r>
                  <a:endParaRPr lang="en-US" sz="2400" b="1" dirty="0">
                    <a:solidFill>
                      <a:schemeClr val="bg1"/>
                    </a:solidFill>
                    <a:latin typeface="Khmer OS Muol Light" panose="02000500000000020004" pitchFamily="2" charset="0"/>
                    <a:ea typeface="League Spartan" charset="0"/>
                    <a:cs typeface="Khmer OS Muol Light" panose="02000500000000020004" pitchFamily="2" charset="0"/>
                  </a:endParaRPr>
                </a:p>
              </p:txBody>
            </p:sp>
            <p:sp>
              <p:nvSpPr>
                <p:cNvPr id="40" name="TextBox 39">
                  <a:extLst>
                    <a:ext uri="{FF2B5EF4-FFF2-40B4-BE49-F238E27FC236}">
                      <a16:creationId xmlns:a16="http://schemas.microsoft.com/office/drawing/2014/main" id="{D106F218-899A-B139-DF13-5600EABB72CF}"/>
                    </a:ext>
                  </a:extLst>
                </p:cNvPr>
                <p:cNvSpPr txBox="1"/>
                <p:nvPr/>
              </p:nvSpPr>
              <p:spPr>
                <a:xfrm>
                  <a:off x="7534564" y="2577926"/>
                  <a:ext cx="1883849" cy="369332"/>
                </a:xfrm>
                <a:prstGeom prst="rect">
                  <a:avLst/>
                </a:prstGeom>
                <a:noFill/>
              </p:spPr>
              <p:txBody>
                <a:bodyPr wrap="none" rtlCol="0" anchor="ctr" anchorCtr="0">
                  <a:spAutoFit/>
                </a:bodyPr>
                <a:lstStyle/>
                <a:p>
                  <a:pPr algn="ctr"/>
                  <a:r>
                    <a:rPr lang="km-KH" b="1" dirty="0">
                      <a:solidFill>
                        <a:schemeClr val="bg1"/>
                      </a:solidFill>
                      <a:latin typeface="Khmer OS Muol Light" panose="02000500000000020004" pitchFamily="2" charset="0"/>
                      <a:ea typeface="League Spartan" charset="0"/>
                      <a:cs typeface="Khmer OS Muol Light" panose="02000500000000020004" pitchFamily="2" charset="0"/>
                    </a:rPr>
                    <a:t>ប្រធានបទ “ឃ”</a:t>
                  </a:r>
                  <a:endParaRPr lang="en-US" sz="2400" b="1" dirty="0">
                    <a:solidFill>
                      <a:schemeClr val="bg1"/>
                    </a:solidFill>
                    <a:latin typeface="Khmer OS Muol Light" panose="02000500000000020004" pitchFamily="2" charset="0"/>
                    <a:ea typeface="League Spartan" charset="0"/>
                    <a:cs typeface="Khmer OS Muol Light" panose="02000500000000020004" pitchFamily="2" charset="0"/>
                  </a:endParaRPr>
                </a:p>
              </p:txBody>
            </p:sp>
            <p:sp>
              <p:nvSpPr>
                <p:cNvPr id="41" name="Subtitle 2">
                  <a:extLst>
                    <a:ext uri="{FF2B5EF4-FFF2-40B4-BE49-F238E27FC236}">
                      <a16:creationId xmlns:a16="http://schemas.microsoft.com/office/drawing/2014/main" id="{7A05DC39-DD75-D820-44A2-86F38ABCBCD5}"/>
                    </a:ext>
                  </a:extLst>
                </p:cNvPr>
                <p:cNvSpPr txBox="1">
                  <a:spLocks/>
                </p:cNvSpPr>
                <p:nvPr/>
              </p:nvSpPr>
              <p:spPr>
                <a:xfrm>
                  <a:off x="2775324" y="3184094"/>
                  <a:ext cx="1865534" cy="83721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50000"/>
                    </a:lnSpc>
                  </a:pPr>
                  <a:r>
                    <a:rPr lang="km-KH" sz="16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rPr>
                    <a:t>ចំណេះដឹងស្រាវជ្រាវ</a:t>
                  </a:r>
                  <a:endParaRPr lang="en-US" sz="16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endParaRPr>
                </a:p>
              </p:txBody>
            </p:sp>
            <p:sp>
              <p:nvSpPr>
                <p:cNvPr id="42" name="Subtitle 2">
                  <a:extLst>
                    <a:ext uri="{FF2B5EF4-FFF2-40B4-BE49-F238E27FC236}">
                      <a16:creationId xmlns:a16="http://schemas.microsoft.com/office/drawing/2014/main" id="{FF6D9BFC-5FA7-9A9F-CE9A-80CDDE241F36}"/>
                    </a:ext>
                  </a:extLst>
                </p:cNvPr>
                <p:cNvSpPr txBox="1">
                  <a:spLocks/>
                </p:cNvSpPr>
                <p:nvPr/>
              </p:nvSpPr>
              <p:spPr>
                <a:xfrm>
                  <a:off x="5138583" y="3056107"/>
                  <a:ext cx="1865534" cy="738719"/>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50000"/>
                    </a:lnSpc>
                  </a:pPr>
                  <a:r>
                    <a:rPr lang="km-KH" sz="14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rPr>
                    <a:t>ការបម្លែងអនុវត្តស្រាវជ្រាវ</a:t>
                  </a:r>
                  <a:endParaRPr lang="en-US" sz="14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endParaRPr>
                </a:p>
              </p:txBody>
            </p:sp>
            <p:sp>
              <p:nvSpPr>
                <p:cNvPr id="43" name="Subtitle 2">
                  <a:extLst>
                    <a:ext uri="{FF2B5EF4-FFF2-40B4-BE49-F238E27FC236}">
                      <a16:creationId xmlns:a16="http://schemas.microsoft.com/office/drawing/2014/main" id="{14742839-13BC-6476-E0F4-6956B8FCD2BF}"/>
                    </a:ext>
                  </a:extLst>
                </p:cNvPr>
                <p:cNvSpPr txBox="1">
                  <a:spLocks/>
                </p:cNvSpPr>
                <p:nvPr/>
              </p:nvSpPr>
              <p:spPr>
                <a:xfrm>
                  <a:off x="7543266" y="3053463"/>
                  <a:ext cx="1865534" cy="615599"/>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50000"/>
                    </a:lnSpc>
                  </a:pPr>
                  <a:r>
                    <a:rPr lang="km-KH" sz="12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rPr>
                    <a:t>វិធីគោលត្រិះរិះចំពោះការអនុវត្តឆ្មប</a:t>
                  </a:r>
                  <a:endParaRPr lang="en-US" sz="12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endParaRPr>
                </a:p>
              </p:txBody>
            </p:sp>
            <p:sp>
              <p:nvSpPr>
                <p:cNvPr id="44" name="Rectangle 43">
                  <a:extLst>
                    <a:ext uri="{FF2B5EF4-FFF2-40B4-BE49-F238E27FC236}">
                      <a16:creationId xmlns:a16="http://schemas.microsoft.com/office/drawing/2014/main" id="{23A61895-FEFB-2970-A19E-E4E5258D6D94}"/>
                    </a:ext>
                  </a:extLst>
                </p:cNvPr>
                <p:cNvSpPr/>
                <p:nvPr/>
              </p:nvSpPr>
              <p:spPr>
                <a:xfrm>
                  <a:off x="2677140" y="4127165"/>
                  <a:ext cx="2130520" cy="957313"/>
                </a:xfrm>
                <a:prstGeom prst="rect">
                  <a:avLst/>
                </a:prstGeom>
              </p:spPr>
              <p:txBody>
                <a:bodyPr wrap="none">
                  <a:spAutoFit/>
                </a:bodyPr>
                <a:lstStyle/>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Topic B: </a:t>
                  </a:r>
                  <a:endParaRPr lang="km-KH" dirty="0">
                    <a:latin typeface="Calibri" panose="020F0502020204030204" pitchFamily="34" charset="0"/>
                    <a:ea typeface="MS Mincho" panose="02020609040205080304" pitchFamily="49" charset="-128"/>
                    <a:cs typeface="Times New Roman" panose="02020603050405020304" pitchFamily="18" charset="0"/>
                  </a:endParaRPr>
                </a:p>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Research awareness </a:t>
                  </a:r>
                  <a:endParaRPr lang="en-US" dirty="0">
                    <a:latin typeface="Calibri" panose="020F0502020204030204" pitchFamily="34" charset="0"/>
                    <a:ea typeface="MS Mincho" panose="02020609040205080304" pitchFamily="49" charset="-128"/>
                    <a:cs typeface="Times New Roman" panose="02020603050405020304" pitchFamily="18" charset="0"/>
                  </a:endParaRPr>
                </a:p>
              </p:txBody>
            </p:sp>
            <p:sp>
              <p:nvSpPr>
                <p:cNvPr id="45" name="Rectangle 44">
                  <a:extLst>
                    <a:ext uri="{FF2B5EF4-FFF2-40B4-BE49-F238E27FC236}">
                      <a16:creationId xmlns:a16="http://schemas.microsoft.com/office/drawing/2014/main" id="{7122C139-E20E-D8BD-BC85-152B28EC0124}"/>
                    </a:ext>
                  </a:extLst>
                </p:cNvPr>
                <p:cNvSpPr/>
                <p:nvPr/>
              </p:nvSpPr>
              <p:spPr>
                <a:xfrm>
                  <a:off x="5151499" y="4127550"/>
                  <a:ext cx="1995675" cy="957313"/>
                </a:xfrm>
                <a:prstGeom prst="rect">
                  <a:avLst/>
                </a:prstGeom>
              </p:spPr>
              <p:txBody>
                <a:bodyPr wrap="none">
                  <a:spAutoFit/>
                </a:bodyPr>
                <a:lstStyle/>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Topic C: Research </a:t>
                  </a:r>
                  <a:endParaRPr lang="km-KH" dirty="0">
                    <a:latin typeface="Calibri" panose="020F0502020204030204" pitchFamily="34" charset="0"/>
                    <a:ea typeface="MS Mincho" panose="02020609040205080304" pitchFamily="49" charset="-128"/>
                    <a:cs typeface="Times New Roman" panose="02020603050405020304" pitchFamily="18" charset="0"/>
                  </a:endParaRPr>
                </a:p>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practice translation</a:t>
                  </a:r>
                  <a:endParaRPr lang="en-US" dirty="0">
                    <a:latin typeface="Calibri" panose="020F0502020204030204" pitchFamily="34" charset="0"/>
                    <a:ea typeface="MS Mincho" panose="02020609040205080304" pitchFamily="49" charset="-128"/>
                    <a:cs typeface="Times New Roman" panose="02020603050405020304" pitchFamily="18" charset="0"/>
                  </a:endParaRPr>
                </a:p>
              </p:txBody>
            </p:sp>
            <p:sp>
              <p:nvSpPr>
                <p:cNvPr id="46" name="Rectangle 45">
                  <a:extLst>
                    <a:ext uri="{FF2B5EF4-FFF2-40B4-BE49-F238E27FC236}">
                      <a16:creationId xmlns:a16="http://schemas.microsoft.com/office/drawing/2014/main" id="{825D5D28-7140-ACDD-6130-99B56B9EE8D0}"/>
                    </a:ext>
                  </a:extLst>
                </p:cNvPr>
                <p:cNvSpPr/>
                <p:nvPr/>
              </p:nvSpPr>
              <p:spPr>
                <a:xfrm>
                  <a:off x="7269103" y="4114209"/>
                  <a:ext cx="2776209" cy="957313"/>
                </a:xfrm>
                <a:prstGeom prst="rect">
                  <a:avLst/>
                </a:prstGeom>
              </p:spPr>
              <p:txBody>
                <a:bodyPr wrap="none">
                  <a:spAutoFit/>
                </a:bodyPr>
                <a:lstStyle/>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Topic D: A critical approach </a:t>
                  </a:r>
                  <a:endParaRPr lang="km-KH" dirty="0">
                    <a:latin typeface="Calibri" panose="020F0502020204030204" pitchFamily="34" charset="0"/>
                    <a:ea typeface="MS Mincho" panose="02020609040205080304" pitchFamily="49" charset="-128"/>
                    <a:cs typeface="Times New Roman" panose="02020603050405020304" pitchFamily="18" charset="0"/>
                  </a:endParaRPr>
                </a:p>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to Midwifery practice</a:t>
                  </a:r>
                  <a:endParaRPr lang="en-US" dirty="0">
                    <a:latin typeface="Calibri" panose="020F0502020204030204" pitchFamily="34" charset="0"/>
                    <a:ea typeface="MS Mincho" panose="02020609040205080304" pitchFamily="49" charset="-128"/>
                    <a:cs typeface="Times New Roman" panose="02020603050405020304" pitchFamily="18" charset="0"/>
                  </a:endParaRPr>
                </a:p>
              </p:txBody>
            </p:sp>
            <p:grpSp>
              <p:nvGrpSpPr>
                <p:cNvPr id="47" name="Group 46">
                  <a:extLst>
                    <a:ext uri="{FF2B5EF4-FFF2-40B4-BE49-F238E27FC236}">
                      <a16:creationId xmlns:a16="http://schemas.microsoft.com/office/drawing/2014/main" id="{CCF8C231-16AE-35AB-D6F8-57C63CFD7B07}"/>
                    </a:ext>
                  </a:extLst>
                </p:cNvPr>
                <p:cNvGrpSpPr/>
                <p:nvPr/>
              </p:nvGrpSpPr>
              <p:grpSpPr>
                <a:xfrm>
                  <a:off x="238402" y="2481943"/>
                  <a:ext cx="2291397" cy="2624693"/>
                  <a:chOff x="238402" y="2481943"/>
                  <a:chExt cx="2291397" cy="2624693"/>
                </a:xfrm>
              </p:grpSpPr>
              <p:sp>
                <p:nvSpPr>
                  <p:cNvPr id="49" name="Shape 46488">
                    <a:extLst>
                      <a:ext uri="{FF2B5EF4-FFF2-40B4-BE49-F238E27FC236}">
                        <a16:creationId xmlns:a16="http://schemas.microsoft.com/office/drawing/2014/main" id="{1A9CC93B-A43C-F777-120F-60526A34A0D2}"/>
                      </a:ext>
                    </a:extLst>
                  </p:cNvPr>
                  <p:cNvSpPr/>
                  <p:nvPr/>
                </p:nvSpPr>
                <p:spPr>
                  <a:xfrm rot="5400000" flipH="1">
                    <a:off x="562829" y="2401739"/>
                    <a:ext cx="1705127" cy="1865535"/>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rgbClr val="002060"/>
                  </a:solidFill>
                  <a:ln w="12700" cap="flat">
                    <a:noFill/>
                    <a:miter lim="400000"/>
                  </a:ln>
                  <a:effectLst/>
                </p:spPr>
                <p:txBody>
                  <a:bodyPr wrap="square" lIns="0" tIns="0" rIns="0" bIns="0" numCol="1" anchor="t">
                    <a:noAutofit/>
                  </a:bodyPr>
                  <a:lstStyle/>
                  <a:p>
                    <a:endParaRPr sz="2532" dirty="0">
                      <a:latin typeface="Lato Light" panose="020F0502020204030203" pitchFamily="34" charset="0"/>
                    </a:endParaRPr>
                  </a:p>
                </p:txBody>
              </p:sp>
              <p:sp>
                <p:nvSpPr>
                  <p:cNvPr id="50" name="TextBox 49">
                    <a:extLst>
                      <a:ext uri="{FF2B5EF4-FFF2-40B4-BE49-F238E27FC236}">
                        <a16:creationId xmlns:a16="http://schemas.microsoft.com/office/drawing/2014/main" id="{38F30E3A-C32E-5021-6009-E0DC2170A308}"/>
                      </a:ext>
                    </a:extLst>
                  </p:cNvPr>
                  <p:cNvSpPr txBox="1"/>
                  <p:nvPr/>
                </p:nvSpPr>
                <p:spPr>
                  <a:xfrm>
                    <a:off x="486261" y="2550820"/>
                    <a:ext cx="1795683" cy="369332"/>
                  </a:xfrm>
                  <a:prstGeom prst="rect">
                    <a:avLst/>
                  </a:prstGeom>
                  <a:noFill/>
                </p:spPr>
                <p:txBody>
                  <a:bodyPr wrap="none" rtlCol="0" anchor="ctr" anchorCtr="0">
                    <a:spAutoFit/>
                  </a:bodyPr>
                  <a:lstStyle/>
                  <a:p>
                    <a:pPr algn="ctr"/>
                    <a:r>
                      <a:rPr lang="km-KH" b="1" dirty="0">
                        <a:solidFill>
                          <a:schemeClr val="bg1"/>
                        </a:solidFill>
                        <a:latin typeface="Khmer OS Muol Light" panose="02000500000000020004" pitchFamily="2" charset="0"/>
                        <a:ea typeface="League Spartan" charset="0"/>
                        <a:cs typeface="Khmer OS Muol Light" panose="02000500000000020004" pitchFamily="2" charset="0"/>
                      </a:rPr>
                      <a:t>ប្រធានបទ “ក”</a:t>
                    </a:r>
                    <a:endParaRPr lang="en-US" sz="2400" b="1" dirty="0">
                      <a:solidFill>
                        <a:schemeClr val="bg1"/>
                      </a:solidFill>
                      <a:latin typeface="Khmer OS Muol Light" panose="02000500000000020004" pitchFamily="2" charset="0"/>
                      <a:ea typeface="League Spartan" charset="0"/>
                      <a:cs typeface="Khmer OS Muol Light" panose="02000500000000020004" pitchFamily="2" charset="0"/>
                    </a:endParaRPr>
                  </a:p>
                </p:txBody>
              </p:sp>
              <p:sp>
                <p:nvSpPr>
                  <p:cNvPr id="51" name="Subtitle 2">
                    <a:extLst>
                      <a:ext uri="{FF2B5EF4-FFF2-40B4-BE49-F238E27FC236}">
                        <a16:creationId xmlns:a16="http://schemas.microsoft.com/office/drawing/2014/main" id="{29CC2760-9F3B-5FF2-49A2-B5C432C7B9F6}"/>
                      </a:ext>
                    </a:extLst>
                  </p:cNvPr>
                  <p:cNvSpPr txBox="1">
                    <a:spLocks/>
                  </p:cNvSpPr>
                  <p:nvPr/>
                </p:nvSpPr>
                <p:spPr>
                  <a:xfrm>
                    <a:off x="428626" y="3045289"/>
                    <a:ext cx="1865534" cy="1054726"/>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50000"/>
                      </a:lnSpc>
                    </a:pPr>
                    <a:r>
                      <a:rPr lang="km-KH" sz="14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rPr>
                      <a:t>សុខភាពដែលពាក់ព័ន្ធនឹងភាសាអង់គ្លេស</a:t>
                    </a:r>
                    <a:endParaRPr lang="en-US" sz="1400" b="1" dirty="0">
                      <a:solidFill>
                        <a:schemeClr val="bg1"/>
                      </a:solidFill>
                      <a:latin typeface="Khmer OS Battambang" panose="02000500000000020004" pitchFamily="2" charset="0"/>
                      <a:ea typeface="Lato Light" panose="020F0502020204030203" pitchFamily="34" charset="0"/>
                      <a:cs typeface="Khmer OS Battambang" panose="02000500000000020004" pitchFamily="2" charset="0"/>
                    </a:endParaRPr>
                  </a:p>
                </p:txBody>
              </p:sp>
              <p:sp>
                <p:nvSpPr>
                  <p:cNvPr id="52" name="Rectangle 51">
                    <a:extLst>
                      <a:ext uri="{FF2B5EF4-FFF2-40B4-BE49-F238E27FC236}">
                        <a16:creationId xmlns:a16="http://schemas.microsoft.com/office/drawing/2014/main" id="{1E6416B9-C4F5-17A2-F5BA-5032A71911C8}"/>
                      </a:ext>
                    </a:extLst>
                  </p:cNvPr>
                  <p:cNvSpPr/>
                  <p:nvPr/>
                </p:nvSpPr>
                <p:spPr>
                  <a:xfrm>
                    <a:off x="238402" y="4149323"/>
                    <a:ext cx="2291397" cy="957313"/>
                  </a:xfrm>
                  <a:prstGeom prst="rect">
                    <a:avLst/>
                  </a:prstGeom>
                </p:spPr>
                <p:txBody>
                  <a:bodyPr wrap="none">
                    <a:spAutoFit/>
                  </a:bodyPr>
                  <a:lstStyle/>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Topic A: </a:t>
                    </a:r>
                    <a:endParaRPr lang="km-KH" dirty="0">
                      <a:latin typeface="Calibri" panose="020F0502020204030204" pitchFamily="34" charset="0"/>
                      <a:ea typeface="MS Mincho" panose="02020609040205080304" pitchFamily="49" charset="-128"/>
                      <a:cs typeface="Times New Roman" panose="02020603050405020304" pitchFamily="18" charset="0"/>
                    </a:endParaRPr>
                  </a:p>
                  <a:p>
                    <a:pPr algn="ctr">
                      <a:lnSpc>
                        <a:spcPct val="150000"/>
                      </a:lnSpc>
                      <a:spcBef>
                        <a:spcPts val="600"/>
                      </a:spcBef>
                      <a:spcAft>
                        <a:spcPts val="0"/>
                      </a:spcAft>
                    </a:pPr>
                    <a:r>
                      <a:rPr lang="en-GB" dirty="0">
                        <a:latin typeface="Calibri" panose="020F0502020204030204" pitchFamily="34" charset="0"/>
                        <a:ea typeface="MS Mincho" panose="02020609040205080304" pitchFamily="49" charset="-128"/>
                        <a:cs typeface="Times New Roman" panose="02020603050405020304" pitchFamily="18" charset="0"/>
                      </a:rPr>
                      <a:t>Health related English </a:t>
                    </a:r>
                    <a:endParaRPr lang="en-US" dirty="0">
                      <a:latin typeface="Calibri" panose="020F0502020204030204" pitchFamily="34" charset="0"/>
                      <a:ea typeface="MS Mincho" panose="02020609040205080304" pitchFamily="49" charset="-128"/>
                      <a:cs typeface="Times New Roman" panose="02020603050405020304" pitchFamily="18" charset="0"/>
                    </a:endParaRPr>
                  </a:p>
                </p:txBody>
              </p:sp>
            </p:grpSp>
            <p:pic>
              <p:nvPicPr>
                <p:cNvPr id="48" name="Picture 47">
                  <a:extLst>
                    <a:ext uri="{FF2B5EF4-FFF2-40B4-BE49-F238E27FC236}">
                      <a16:creationId xmlns:a16="http://schemas.microsoft.com/office/drawing/2014/main" id="{DF729CC7-D83B-6C1F-4229-BF67A8CB3CE3}"/>
                    </a:ext>
                  </a:extLst>
                </p:cNvPr>
                <p:cNvPicPr>
                  <a:picLocks noChangeAspect="1"/>
                </p:cNvPicPr>
                <p:nvPr/>
              </p:nvPicPr>
              <p:blipFill>
                <a:blip r:embed="rId2"/>
                <a:stretch>
                  <a:fillRect/>
                </a:stretch>
              </p:blipFill>
              <p:spPr>
                <a:xfrm>
                  <a:off x="9891574" y="2452964"/>
                  <a:ext cx="2139881" cy="2651990"/>
                </a:xfrm>
                <a:prstGeom prst="rect">
                  <a:avLst/>
                </a:prstGeom>
              </p:spPr>
            </p:pic>
          </p:grpSp>
        </p:grpSp>
        <p:sp>
          <p:nvSpPr>
            <p:cNvPr id="31" name="Rectangle 30">
              <a:extLst>
                <a:ext uri="{FF2B5EF4-FFF2-40B4-BE49-F238E27FC236}">
                  <a16:creationId xmlns:a16="http://schemas.microsoft.com/office/drawing/2014/main" id="{7B47E1B7-8CAE-366A-56DA-FE4BFF29ED56}"/>
                </a:ext>
              </a:extLst>
            </p:cNvPr>
            <p:cNvSpPr/>
            <p:nvPr/>
          </p:nvSpPr>
          <p:spPr>
            <a:xfrm>
              <a:off x="9947884" y="3068967"/>
              <a:ext cx="1826778" cy="5633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latin typeface="Khmer OS Muol Light" panose="02000500000000020004" pitchFamily="2" charset="0"/>
                <a:cs typeface="Khmer OS Muol Light" panose="02000500000000020004" pitchFamily="2" charset="0"/>
              </a:endParaRPr>
            </a:p>
          </p:txBody>
        </p:sp>
      </p:grpSp>
    </p:spTree>
    <p:extLst>
      <p:ext uri="{BB962C8B-B14F-4D97-AF65-F5344CB8AC3E}">
        <p14:creationId xmlns:p14="http://schemas.microsoft.com/office/powerpoint/2010/main" val="2095820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br>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br>
              <a:rPr lang="km-KH" sz="3600" dirty="0">
                <a:solidFill>
                  <a:srgbClr val="0070C0"/>
                </a:solidFill>
                <a:latin typeface="Khmer OS Muol Light" panose="02000500000000020004" pitchFamily="2" charset="0"/>
                <a:cs typeface="Khmer OS Muol Light" panose="02000500000000020004" pitchFamily="2" charset="0"/>
              </a:rPr>
            </a:br>
            <a:endParaRPr lang="en-US" dirty="0"/>
          </a:p>
        </p:txBody>
      </p:sp>
      <p:sp>
        <p:nvSpPr>
          <p:cNvPr id="3" name="Content Placeholder 2"/>
          <p:cNvSpPr>
            <a:spLocks noGrp="1"/>
          </p:cNvSpPr>
          <p:nvPr>
            <p:ph idx="1"/>
          </p:nvPr>
        </p:nvSpPr>
        <p:spPr>
          <a:xfrm>
            <a:off x="628650" y="1131590"/>
            <a:ext cx="8191822" cy="3888432"/>
          </a:xfrm>
        </p:spPr>
        <p:txBody>
          <a:bodyPr>
            <a:normAutofit fontScale="32500" lnSpcReduction="20000"/>
          </a:bodyPr>
          <a:lstStyle/>
          <a:p>
            <a:pPr>
              <a:lnSpc>
                <a:spcPct val="170000"/>
              </a:lnSpc>
              <a:spcAft>
                <a:spcPts val="800"/>
              </a:spcAft>
            </a:pPr>
            <a:r>
              <a:rPr lang="km-KH" sz="40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៥</a:t>
            </a:r>
            <a:r>
              <a:rPr lang="en-US" sz="40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40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4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វិធីសាស្ត្រស្រាវជ្រាវសុខភាព</a:t>
            </a:r>
            <a:endParaRPr lang="en-US" sz="4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70000"/>
              </a:lnSpc>
              <a:spcAft>
                <a:spcPts val="800"/>
              </a:spcAft>
              <a:buNone/>
            </a:pPr>
            <a:r>
              <a:rPr lang="km-KH" sz="3500" dirty="0">
                <a:latin typeface="Khmer OS Muol Light" panose="02000500000000020004" pitchFamily="2" charset="0"/>
                <a:ea typeface="Calibri" panose="020F0502020204030204" pitchFamily="34" charset="0"/>
                <a:cs typeface="Khmer OS Muol Light" panose="02000500000000020004" pitchFamily="2" charset="0"/>
              </a:rPr>
              <a:t>មាន​ ៥ប្រធានបទ </a:t>
            </a:r>
            <a:endParaRPr lang="en-US" sz="3500" dirty="0">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70000"/>
              </a:lnSpc>
              <a:spcAft>
                <a:spcPts val="800"/>
              </a:spcAft>
              <a:buNone/>
            </a:pPr>
            <a:r>
              <a:rPr lang="km-KH" sz="3500" dirty="0">
                <a:latin typeface="Khmer OS Muol Light" panose="02000500000000020004" pitchFamily="2" charset="0"/>
                <a:ea typeface="Calibri" panose="020F0502020204030204" pitchFamily="34" charset="0"/>
                <a:cs typeface="Khmer OS Muol Light" panose="02000500000000020004" pitchFamily="2" charset="0"/>
              </a:rPr>
              <a:t>ខ្លឹមសារ</a:t>
            </a:r>
            <a:r>
              <a:rPr lang="km-KH" sz="3500" dirty="0">
                <a:latin typeface="Khmer OS Battambang" panose="02000500000000020004" pitchFamily="2" charset="0"/>
                <a:ea typeface="Calibri" panose="020F0502020204030204" pitchFamily="34" charset="0"/>
                <a:cs typeface="Khmer OS Battambang" panose="02000500000000020004" pitchFamily="2" charset="0"/>
              </a:rPr>
              <a:t>៖</a:t>
            </a:r>
            <a:endParaRPr lang="en-US" sz="3500" dirty="0">
              <a:latin typeface="Khmer OS Battambang" panose="02000500000000020004" pitchFamily="2" charset="0"/>
              <a:ea typeface="Calibri" panose="020F0502020204030204" pitchFamily="34" charset="0"/>
              <a:cs typeface="Khmer OS Battambang" panose="02000500000000020004" pitchFamily="2" charset="0"/>
            </a:endParaRPr>
          </a:p>
          <a:p>
            <a:pPr>
              <a:lnSpc>
                <a:spcPct val="170000"/>
              </a:lnSpc>
              <a:spcAft>
                <a:spcPts val="800"/>
              </a:spcAft>
            </a:pP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ទាក់ទងនឹងការអភិវឌ្ឍការយល់ដឹងអំពី</a:t>
            </a:r>
            <a:r>
              <a:rPr lang="km-KH" sz="3500" dirty="0">
                <a:latin typeface="Khmer OS Muol Light" panose="02000500000000020004" pitchFamily="2" charset="0"/>
                <a:ea typeface="Times New Roman" panose="02020603050405020304" pitchFamily="18" charset="0"/>
                <a:cs typeface="Khmer OS Muol Light" panose="02000500000000020004" pitchFamily="2" charset="0"/>
              </a:rPr>
              <a:t>ការស្រាវជ្រាវ </a:t>
            </a:r>
          </a:p>
          <a:p>
            <a:pPr>
              <a:lnSpc>
                <a:spcPct val="170000"/>
              </a:lnSpc>
            </a:pP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រួមមានការប្រើប្រាស់ឧបករណ៍ំមគ្គុទេសក៍៖ ឯកសារស្វែងរកព័ត៌មាន ដែលបានរៀបចំឡើងជាឯកសារ (</a:t>
            </a:r>
            <a:r>
              <a:rPr lang="en-US" sz="3500" dirty="0">
                <a:latin typeface="Khmer OS Battambang" panose="02000500000000020004" pitchFamily="2" charset="0"/>
                <a:ea typeface="Times New Roman" panose="02020603050405020304" pitchFamily="18" charset="0"/>
                <a:cs typeface="Khmer OS Battambang" panose="02000500000000020004" pitchFamily="2" charset="0"/>
              </a:rPr>
              <a:t>DOSIS= Development of Statistical Information Systems) </a:t>
            </a: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និង</a:t>
            </a:r>
          </a:p>
          <a:p>
            <a:pPr>
              <a:lnSpc>
                <a:spcPct val="170000"/>
              </a:lnSpc>
            </a:pP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គាំទ្រការអភិវឌ្ឍជំនាញ</a:t>
            </a:r>
            <a:r>
              <a:rPr lang="km-KH" sz="3500" dirty="0">
                <a:latin typeface="Khmer OS Muol Light" panose="02000500000000020004" pitchFamily="2" charset="0"/>
                <a:ea typeface="Times New Roman" panose="02020603050405020304" pitchFamily="18" charset="0"/>
                <a:cs typeface="Khmer OS Muol Light" panose="02000500000000020004" pitchFamily="2" charset="0"/>
              </a:rPr>
              <a:t>ភាសាអង់គ្លេសទាក់ទងនឹងសុខភាព </a:t>
            </a: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ដើម្បី</a:t>
            </a:r>
            <a:r>
              <a:rPr lang="km-KH" sz="35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rPr>
              <a:t>ពង្រឹងការយល់ដឹងពីស្រាវជ្រាវ។</a:t>
            </a:r>
            <a:endParaRPr lang="en-NZ" sz="35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endParaRPr>
          </a:p>
          <a:p>
            <a:pPr marL="0" indent="0">
              <a:lnSpc>
                <a:spcPct val="170000"/>
              </a:lnSpc>
              <a:buNone/>
            </a:pPr>
            <a:r>
              <a:rPr lang="km-KH" sz="35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សម្បទា</a:t>
            </a:r>
            <a:r>
              <a:rPr lang="km-KH" sz="3500" dirty="0">
                <a:latin typeface="Khmer OS Battambang" panose="02000500000000020004" pitchFamily="2" charset="0"/>
                <a:ea typeface="Calibri" panose="020F0502020204030204" pitchFamily="34" charset="0"/>
                <a:cs typeface="Khmer OS Battambang" panose="02000500000000020004" pitchFamily="2" charset="0"/>
              </a:rPr>
              <a:t>៖ </a:t>
            </a: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 អ្នកចូលរួមអាច</a:t>
            </a:r>
            <a:r>
              <a:rPr lang="km-KH" sz="3500" dirty="0">
                <a:latin typeface="Khmer OS Muol Light" panose="02000500000000020004" pitchFamily="2" charset="0"/>
                <a:ea typeface="Times New Roman" panose="02020603050405020304" pitchFamily="18" charset="0"/>
                <a:cs typeface="Khmer OS Muol Light" panose="02000500000000020004" pitchFamily="2" charset="0"/>
              </a:rPr>
              <a:t>គ្រប់គ្រងការប្រើប្រាស់ឧបករណ៍មគ្គុទ្ទេសក៏ </a:t>
            </a:r>
            <a:r>
              <a:rPr lang="en-US" sz="3500" dirty="0">
                <a:latin typeface="Khmer OS Battambang" panose="02000500000000020004" pitchFamily="2" charset="0"/>
                <a:ea typeface="Times New Roman" panose="02020603050405020304" pitchFamily="18" charset="0"/>
                <a:cs typeface="Khmer OS Battambang" panose="02000500000000020004" pitchFamily="2" charset="0"/>
              </a:rPr>
              <a:t>UCN DOSIS </a:t>
            </a:r>
            <a:r>
              <a:rPr lang="km-KH" sz="3500" dirty="0">
                <a:latin typeface="Khmer OS Battambang" panose="02000500000000020004" pitchFamily="2" charset="0"/>
                <a:ea typeface="Times New Roman" panose="02020603050405020304" pitchFamily="18" charset="0"/>
                <a:cs typeface="Khmer OS Battambang" panose="02000500000000020004" pitchFamily="2" charset="0"/>
              </a:rPr>
              <a:t>ខណៈពេលដែលបញ្ចូលនូវ</a:t>
            </a:r>
            <a:r>
              <a:rPr lang="km-KH" sz="3500" b="1" dirty="0">
                <a:solidFill>
                  <a:srgbClr val="C00000"/>
                </a:solidFill>
                <a:latin typeface="Khmer OS Battambang" panose="02000500000000020004" pitchFamily="2" charset="0"/>
                <a:ea typeface="Kantumruy" panose="020B0606030804020204" pitchFamily="34" charset="0"/>
                <a:cs typeface="Khmer OS Battambang" panose="02000500000000020004" pitchFamily="2" charset="0"/>
              </a:rPr>
              <a:t>ការយល់ដឹងអំពីការស្រាវជ្រាវ </a:t>
            </a:r>
            <a:r>
              <a:rPr lang="km-KH" sz="3500" dirty="0">
                <a:solidFill>
                  <a:srgbClr val="C00000"/>
                </a:solidFill>
                <a:latin typeface="Khmer OS Battambang" panose="02000500000000020004" pitchFamily="2" charset="0"/>
                <a:ea typeface="Kantumruy" panose="020B0606030804020204" pitchFamily="34" charset="0"/>
                <a:cs typeface="Khmer OS Battambang" panose="02000500000000020004" pitchFamily="2" charset="0"/>
              </a:rPr>
              <a:t>និង</a:t>
            </a:r>
            <a:r>
              <a:rPr lang="km-KH" sz="3500" b="1" dirty="0">
                <a:solidFill>
                  <a:srgbClr val="C00000"/>
                </a:solidFill>
                <a:latin typeface="Khmer OS Battambang" panose="02000500000000020004" pitchFamily="2" charset="0"/>
                <a:ea typeface="Kantumruy" panose="020B0606030804020204" pitchFamily="34" charset="0"/>
                <a:cs typeface="Khmer OS Battambang" panose="02000500000000020004" pitchFamily="2" charset="0"/>
              </a:rPr>
              <a:t>ជំនាញភាសាអង់គ្លេសទាក់ទងនឹងសុខ</a:t>
            </a:r>
            <a:r>
              <a:rPr lang="km-KH" sz="3500" b="1" dirty="0">
                <a:solidFill>
                  <a:srgbClr val="C00000"/>
                </a:solidFill>
                <a:latin typeface="Khmer OS Battambang" panose="02000500000000020004" pitchFamily="2" charset="0"/>
                <a:ea typeface="Times New Roman" panose="02020603050405020304" pitchFamily="18" charset="0"/>
                <a:cs typeface="Khmer OS Battambang" panose="02000500000000020004" pitchFamily="2" charset="0"/>
              </a:rPr>
              <a:t>ភាព</a:t>
            </a:r>
            <a:r>
              <a:rPr lang="km-KH" sz="3500" dirty="0">
                <a:solidFill>
                  <a:srgbClr val="C00000"/>
                </a:solidFill>
                <a:latin typeface="Khmer OS Battambang" panose="02000500000000020004" pitchFamily="2" charset="0"/>
                <a:ea typeface="Times New Roman" panose="02020603050405020304" pitchFamily="18" charset="0"/>
                <a:cs typeface="Khmer OS Battambang" panose="02000500000000020004" pitchFamily="2" charset="0"/>
              </a:rPr>
              <a:t>។</a:t>
            </a:r>
            <a:endParaRPr lang="en-NZ" sz="3500" dirty="0">
              <a:solidFill>
                <a:srgbClr val="C00000"/>
              </a:solidFill>
              <a:latin typeface="Khmer OS Battambang" panose="02000500000000020004" pitchFamily="2" charset="0"/>
              <a:ea typeface="Times New Roman" panose="02020603050405020304" pitchFamily="18" charset="0"/>
              <a:cs typeface="Khmer OS Battambang" panose="02000500000000020004" pitchFamily="2" charset="0"/>
            </a:endParaRPr>
          </a:p>
          <a:p>
            <a:pPr>
              <a:lnSpc>
                <a:spcPct val="107000"/>
              </a:lnSpc>
              <a:spcAft>
                <a:spcPts val="800"/>
              </a:spcAft>
            </a:pPr>
            <a:endParaRPr lang="en-NZ" sz="1800" dirty="0">
              <a:latin typeface="Khmer OS Muol Light" panose="02000500000000020004" pitchFamily="2" charset="0"/>
              <a:ea typeface="Calibri" panose="020F0502020204030204" pitchFamily="34" charset="0"/>
              <a:cs typeface="Khmer OS Muol Light" panose="02000500000000020004" pitchFamily="2" charset="0"/>
            </a:endParaRPr>
          </a:p>
          <a:p>
            <a:pPr marL="0" indent="0">
              <a:buNone/>
            </a:pPr>
            <a:r>
              <a:rPr lang="en-US" b="1" dirty="0"/>
              <a:t> </a:t>
            </a:r>
          </a:p>
          <a:p>
            <a:endParaRPr lang="en-US" dirty="0"/>
          </a:p>
        </p:txBody>
      </p:sp>
    </p:spTree>
    <p:extLst>
      <p:ext uri="{BB962C8B-B14F-4D97-AF65-F5344CB8AC3E}">
        <p14:creationId xmlns:p14="http://schemas.microsoft.com/office/powerpoint/2010/main" val="4268410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p:txBody>
          <a:bodyPr>
            <a:normAutofit fontScale="70000" lnSpcReduction="20000"/>
          </a:bodyPr>
          <a:lstStyle/>
          <a:p>
            <a:pPr>
              <a:lnSpc>
                <a:spcPct val="107000"/>
              </a:lnSpc>
              <a:spcAft>
                <a:spcPts val="800"/>
              </a:spcAft>
            </a:pPr>
            <a:r>
              <a:rPr lang="km-KH" sz="24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៥</a:t>
            </a:r>
            <a:r>
              <a:rPr lang="en-US" sz="24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4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(ត)</a:t>
            </a:r>
            <a:r>
              <a:rPr lang="km-KH" sz="24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4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វិធីសាស្ត្រស្រាវជ្រាវសុខភាព</a:t>
            </a:r>
            <a:endParaRPr lang="en-NZ" sz="24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07000"/>
              </a:lnSpc>
              <a:spcAft>
                <a:spcPts val="800"/>
              </a:spcAft>
              <a:buNone/>
            </a:pPr>
            <a:r>
              <a:rPr lang="km-KH"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មាន​៥​ប្រធានបទ</a:t>
            </a:r>
            <a:endParaRPr lang="en-NZ"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endParaRPr>
          </a:p>
          <a:p>
            <a:pPr marL="0" lvl="1" indent="0">
              <a:lnSpc>
                <a:spcPct val="150000"/>
              </a:lnSpc>
              <a:spcBef>
                <a:spcPts val="750"/>
              </a:spcBef>
              <a:buNone/>
            </a:pPr>
            <a:r>
              <a:rPr lang="km-KH" sz="2000" dirty="0">
                <a:solidFill>
                  <a:srgbClr val="0070C0"/>
                </a:solidFill>
                <a:latin typeface="Khmer OS Battambang" panose="02000500000000020004" pitchFamily="2" charset="0"/>
                <a:ea typeface="Times New Roman" panose="02020603050405020304" pitchFamily="18" charset="0"/>
                <a:cs typeface="Khmer OS Battambang" panose="02000500000000020004" pitchFamily="2" charset="0"/>
              </a:rPr>
              <a:t>ជំនាញ</a:t>
            </a:r>
          </a:p>
          <a:p>
            <a:pPr marL="342900" lvl="1" indent="-342900">
              <a:lnSpc>
                <a:spcPct val="150000"/>
              </a:lnSpc>
              <a:spcBef>
                <a:spcPts val="750"/>
              </a:spcBef>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ពិភាក្សាអំពីលទ្ធផលស្រាវជ្រាវជាមួយស្ត្រីនិងអ្នកជំនាញសុខភាពផ្សេងទៀត។</a:t>
            </a:r>
          </a:p>
          <a:p>
            <a:pPr marL="342900" lvl="1" indent="-342900">
              <a:lnSpc>
                <a:spcPct val="150000"/>
              </a:lnSpc>
              <a:spcBef>
                <a:spcPts val="750"/>
              </a:spcBef>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គាំទ្រដល់ផ្នែកស្រាវជ្រាវឆ្មប ដោយចូលរួមអនុវត្តការស្រាវជ្រាវ។</a:t>
            </a:r>
          </a:p>
          <a:p>
            <a:pPr marL="342900" lvl="1" indent="-342900">
              <a:lnSpc>
                <a:spcPct val="150000"/>
              </a:lnSpc>
              <a:spcBef>
                <a:spcPts val="750"/>
              </a:spcBef>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អនុវត្តន៍វិធីសាស្រ្ត</a:t>
            </a:r>
            <a:r>
              <a:rPr lang="en-US" sz="2000" dirty="0">
                <a:latin typeface="Khmer OS Battambang" panose="02000500000000020004" pitchFamily="2" charset="0"/>
                <a:ea typeface="Times New Roman" panose="02020603050405020304" pitchFamily="18" charset="0"/>
                <a:cs typeface="Khmer OS Battambang" panose="02000500000000020004" pitchFamily="2" charset="0"/>
              </a:rPr>
              <a:t> </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សំខាន់ក្នុងការអនុវត្តវិជ្ជាជីវៈឆ្មប។</a:t>
            </a:r>
            <a:endParaRPr lang="en-US" sz="2000" dirty="0">
              <a:latin typeface="Khmer OS Battambang" panose="02000500000000020004" pitchFamily="2" charset="0"/>
              <a:ea typeface="Times New Roman" panose="02020603050405020304" pitchFamily="18" charset="0"/>
              <a:cs typeface="Khmer OS Battambang" panose="02000500000000020004" pitchFamily="2" charset="0"/>
            </a:endParaRPr>
          </a:p>
          <a:p>
            <a:pPr marL="342900" lvl="1" indent="-342900">
              <a:lnSpc>
                <a:spcPct val="150000"/>
              </a:lnSpc>
              <a:spcBef>
                <a:spcPts val="750"/>
              </a:spcBef>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ប្រើវិធីសាស្ត្រដែលស្រាវជ្រាវរកឃើញដើម្បីជាភស្តុតាងនៅក្នុងការអនុវត្តន៍វិជ្ជាជីវៈឆ្មប។</a:t>
            </a:r>
            <a:endParaRPr lang="en-US" sz="2000" dirty="0">
              <a:latin typeface="Khmer OS Battambang" panose="02000500000000020004" pitchFamily="2" charset="0"/>
              <a:ea typeface="Times New Roman" panose="02020603050405020304" pitchFamily="18" charset="0"/>
              <a:cs typeface="Khmer OS Battambang" panose="02000500000000020004" pitchFamily="2" charset="0"/>
            </a:endParaRPr>
          </a:p>
          <a:p>
            <a:pPr marL="342900" lvl="1" indent="-342900">
              <a:lnSpc>
                <a:spcPct val="150000"/>
              </a:lnSpc>
              <a:spcBef>
                <a:spcPts val="750"/>
              </a:spcBef>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ប្រើភាសាអង់គ្លេសដើម្បីអាននិងយល់អត្ថបទស្រាវជ្រាវវិទ្យាសាស្ត្រសុខភាពផ្សេងៗ។</a:t>
            </a:r>
            <a:endParaRPr lang="en-NZ" sz="2000" dirty="0">
              <a:latin typeface="Khmer OS Battambang" panose="02000500000000020004" pitchFamily="2" charset="0"/>
              <a:ea typeface="Times New Roman" panose="02020603050405020304" pitchFamily="18" charset="0"/>
              <a:cs typeface="Khmer OS Battambang" panose="02000500000000020004" pitchFamily="2" charset="0"/>
            </a:endParaRPr>
          </a:p>
          <a:p>
            <a:pPr marL="342900" lvl="1" indent="-342900">
              <a:lnSpc>
                <a:spcPct val="150000"/>
              </a:lnSpc>
              <a:spcBef>
                <a:spcPts val="750"/>
              </a:spcBef>
              <a:buFont typeface="Wingdings" panose="05000000000000000000" pitchFamily="2" charset="2"/>
              <a:buChar char="§"/>
            </a:pPr>
            <a:endParaRPr lang="en-NZ" sz="2000" dirty="0">
              <a:latin typeface="Khmer OS Battambang" panose="02000500000000020004" pitchFamily="2" charset="0"/>
              <a:ea typeface="Times New Roman" panose="02020603050405020304" pitchFamily="18" charset="0"/>
              <a:cs typeface="Khmer OS Battambang" panose="02000500000000020004" pitchFamily="2" charset="0"/>
            </a:endParaRPr>
          </a:p>
          <a:p>
            <a:pPr marL="0" indent="0">
              <a:buNone/>
            </a:pPr>
            <a:endParaRPr lang="en-US" dirty="0"/>
          </a:p>
        </p:txBody>
      </p:sp>
    </p:spTree>
    <p:extLst>
      <p:ext uri="{BB962C8B-B14F-4D97-AF65-F5344CB8AC3E}">
        <p14:creationId xmlns:p14="http://schemas.microsoft.com/office/powerpoint/2010/main" val="3615199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p:txBody>
          <a:bodyPr>
            <a:normAutofit/>
          </a:bodyPr>
          <a:lstStyle/>
          <a:p>
            <a:pPr>
              <a:lnSpc>
                <a:spcPct val="150000"/>
              </a:lnSpc>
              <a:spcAft>
                <a:spcPts val="800"/>
              </a:spcAft>
            </a:pPr>
            <a:r>
              <a:rPr lang="km-KH" sz="18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៦</a:t>
            </a:r>
            <a:r>
              <a:rPr lang="km-KH" sz="18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18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ភាពជាគ្រូបង្វឹកគ្លីនិក</a:t>
            </a:r>
            <a:endParaRPr lang="en-NZ" sz="18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50000"/>
              </a:lnSpc>
              <a:spcAft>
                <a:spcPts val="800"/>
              </a:spcAft>
              <a:buNone/>
            </a:pPr>
            <a:r>
              <a:rPr lang="km-KH" sz="1800" dirty="0">
                <a:latin typeface="Khmer OS Muol Light" panose="02000500000000020004" pitchFamily="2" charset="0"/>
                <a:ea typeface="Calibri" panose="020F0502020204030204" pitchFamily="34" charset="0"/>
                <a:cs typeface="Khmer OS Muol Light" panose="02000500000000020004" pitchFamily="2" charset="0"/>
              </a:rPr>
              <a:t>មាន​៩​ប្រធានបទ</a:t>
            </a:r>
            <a:endParaRPr lang="en-NZ" sz="1800" dirty="0">
              <a:latin typeface="Khmer OS Muol Light" panose="02000500000000020004" pitchFamily="2" charset="0"/>
              <a:ea typeface="Calibri" panose="020F0502020204030204" pitchFamily="34" charset="0"/>
              <a:cs typeface="Khmer OS Muol Light" panose="02000500000000020004" pitchFamily="2" charset="0"/>
            </a:endParaRPr>
          </a:p>
          <a:p>
            <a:pPr>
              <a:lnSpc>
                <a:spcPct val="150000"/>
              </a:lnSpc>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ម៉ូឌុលនេះទាក់ទងនឹង</a:t>
            </a: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ការអភិវឌ្ឍជំនាញ</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ដើម្បីក្លាយជា</a:t>
            </a: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អ្នកអប់រំឆ្មបក្នុងកន្លែងអនុវត្តគ្លីនិក</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 </a:t>
            </a:r>
          </a:p>
          <a:p>
            <a:pPr>
              <a:lnSpc>
                <a:spcPct val="150000"/>
              </a:lnSpc>
            </a:pP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ផ្តោតសំខាន់លើការអនុវត្តនិងការអភិវឌ្ឍជំនាញអប់រំគ្លីនិក មាន</a:t>
            </a: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ភាពជាអ្នកដឹកនាំ</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មាន</a:t>
            </a:r>
            <a:r>
              <a:rPr lang="km-KH" sz="2000" dirty="0">
                <a:latin typeface="Khmer OS Muol Light" panose="02000500000000020004" pitchFamily="2" charset="0"/>
                <a:ea typeface="Times New Roman" panose="02020603050405020304" pitchFamily="18" charset="0"/>
                <a:cs typeface="Khmer OS Muol Light" panose="02000500000000020004" pitchFamily="2" charset="0"/>
              </a:rPr>
              <a:t>ទំនាក់ទំនង</a:t>
            </a:r>
            <a:r>
              <a:rPr lang="km-KH" sz="2000" dirty="0">
                <a:latin typeface="Khmer OS Battambang" panose="02000500000000020004" pitchFamily="2" charset="0"/>
                <a:ea typeface="Times New Roman" panose="02020603050405020304" pitchFamily="18" charset="0"/>
                <a:cs typeface="Khmer OS Battambang" panose="02000500000000020004" pitchFamily="2" charset="0"/>
              </a:rPr>
              <a:t>ជាមួយនិស្សិតឆ្មបនិងអ្នកដទៃទៀត។</a:t>
            </a:r>
            <a:endParaRPr lang="en-NZ" sz="2000" dirty="0">
              <a:latin typeface="Khmer OS Battambang" panose="02000500000000020004" pitchFamily="2" charset="0"/>
              <a:ea typeface="Times New Roman" panose="02020603050405020304" pitchFamily="18" charset="0"/>
              <a:cs typeface="Khmer OS Battambang" panose="02000500000000020004" pitchFamily="2" charset="0"/>
            </a:endParaRPr>
          </a:p>
          <a:p>
            <a:endParaRPr lang="en-US" dirty="0"/>
          </a:p>
        </p:txBody>
      </p:sp>
    </p:spTree>
    <p:extLst>
      <p:ext uri="{BB962C8B-B14F-4D97-AF65-F5344CB8AC3E}">
        <p14:creationId xmlns:p14="http://schemas.microsoft.com/office/powerpoint/2010/main" val="3745090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a:xfrm>
            <a:off x="628650" y="1369218"/>
            <a:ext cx="7886700" cy="3506787"/>
          </a:xfrm>
        </p:spPr>
        <p:txBody>
          <a:bodyPr>
            <a:normAutofit fontScale="47500" lnSpcReduction="20000"/>
          </a:bodyPr>
          <a:lstStyle/>
          <a:p>
            <a:r>
              <a:rPr lang="km-KH" sz="2900" b="1" dirty="0">
                <a:solidFill>
                  <a:srgbClr val="0070C0"/>
                </a:solidFill>
                <a:latin typeface="Khmer OS Muol Light" panose="02000500000000020004" pitchFamily="2" charset="0"/>
                <a:cs typeface="Khmer OS Muol Light" panose="02000500000000020004" pitchFamily="2" charset="0"/>
              </a:rPr>
              <a:t>ម៉ូឌុល ៦</a:t>
            </a:r>
            <a:r>
              <a:rPr lang="km-KH" sz="2900" dirty="0">
                <a:latin typeface="Khmer OS Muol Light" panose="02000500000000020004" pitchFamily="2" charset="0"/>
                <a:cs typeface="Khmer OS Muol Light" panose="02000500000000020004" pitchFamily="2" charset="0"/>
              </a:rPr>
              <a:t>៖ </a:t>
            </a:r>
            <a:r>
              <a:rPr lang="km-KH" sz="2900" dirty="0">
                <a:solidFill>
                  <a:srgbClr val="C00000"/>
                </a:solidFill>
                <a:latin typeface="Khmer OS Muol Light" panose="02000500000000020004" pitchFamily="2" charset="0"/>
                <a:cs typeface="Khmer OS Muol Light" panose="02000500000000020004" pitchFamily="2" charset="0"/>
              </a:rPr>
              <a:t>ភាពជាគ្រូបង្វឹកគ្លីនិក</a:t>
            </a:r>
          </a:p>
          <a:p>
            <a:pPr marL="0" indent="0">
              <a:lnSpc>
                <a:spcPct val="150000"/>
              </a:lnSpc>
              <a:buNone/>
            </a:pPr>
            <a:r>
              <a:rPr lang="km-KH" sz="2400" dirty="0">
                <a:solidFill>
                  <a:srgbClr val="00B0F0"/>
                </a:solidFill>
                <a:latin typeface="Khmer OS Muol Light" panose="02000500000000020004" pitchFamily="2" charset="0"/>
                <a:ea typeface="MS Mincho" panose="02020609040205080304" pitchFamily="49" charset="-128"/>
                <a:cs typeface="Khmer OS Muol Light" panose="02000500000000020004" pitchFamily="2" charset="0"/>
              </a:rPr>
              <a:t>ជំនាញ</a:t>
            </a:r>
          </a:p>
          <a:p>
            <a:pPr lvl="0">
              <a:lnSpc>
                <a:spcPct val="150000"/>
              </a:lnSpc>
              <a:spcAft>
                <a:spcPts val="0"/>
              </a:spcAft>
            </a:pPr>
            <a:r>
              <a:rPr lang="km-KH" sz="2400" dirty="0">
                <a:latin typeface="Khmer OS Battambang" panose="02000500000000020004" pitchFamily="2" charset="0"/>
                <a:ea typeface="MS Mincho" panose="02020609040205080304" pitchFamily="49" charset="-128"/>
                <a:cs typeface="Khmer OS Battambang" panose="02000500000000020004" pitchFamily="2" charset="0"/>
              </a:rPr>
              <a:t>ទទួលយកតួនាទីជា</a:t>
            </a:r>
            <a:r>
              <a:rPr lang="km-KH" sz="2400" dirty="0">
                <a:latin typeface="Khmer OS Muol Light" panose="02000500000000020004" pitchFamily="2" charset="0"/>
                <a:ea typeface="MS Mincho" panose="02020609040205080304" pitchFamily="49" charset="-128"/>
                <a:cs typeface="Khmer OS Muol Light" panose="02000500000000020004" pitchFamily="2" charset="0"/>
              </a:rPr>
              <a:t>គ្រូអប់រំឆ្មប</a:t>
            </a:r>
            <a:r>
              <a:rPr lang="km-KH" sz="2400" dirty="0">
                <a:latin typeface="Khmer OS Battambang" panose="02000500000000020004" pitchFamily="2" charset="0"/>
                <a:ea typeface="MS Mincho" panose="02020609040205080304" pitchFamily="49" charset="-128"/>
                <a:cs typeface="Khmer OS Battambang" panose="02000500000000020004" pitchFamily="2" charset="0"/>
              </a:rPr>
              <a:t>ក្នុងកន្លែង</a:t>
            </a:r>
            <a:r>
              <a:rPr lang="km-KH" sz="2400" dirty="0">
                <a:latin typeface="Khmer OS Muol Light" panose="02000500000000020004" pitchFamily="2" charset="0"/>
                <a:ea typeface="MS Mincho" panose="02020609040205080304" pitchFamily="49" charset="-128"/>
                <a:cs typeface="Khmer OS Muol Light" panose="02000500000000020004" pitchFamily="2" charset="0"/>
              </a:rPr>
              <a:t>អនុវត្តគ្លីនិក</a:t>
            </a:r>
            <a:endParaRPr lang="en-US" sz="2400" dirty="0">
              <a:latin typeface="Khmer OS Muol Light" panose="02000500000000020004" pitchFamily="2" charset="0"/>
              <a:ea typeface="MS Mincho" panose="02020609040205080304" pitchFamily="49" charset="-128"/>
              <a:cs typeface="Khmer OS Muol Light" panose="02000500000000020004" pitchFamily="2" charset="0"/>
            </a:endParaRPr>
          </a:p>
          <a:p>
            <a:pPr lvl="0">
              <a:lnSpc>
                <a:spcPct val="150000"/>
              </a:lnSpc>
              <a:spcAft>
                <a:spcPts val="0"/>
              </a:spcAft>
            </a:pPr>
            <a:r>
              <a:rPr lang="km-KH" sz="2400" dirty="0">
                <a:latin typeface="Khmer OS Battambang" panose="02000500000000020004" pitchFamily="2" charset="0"/>
                <a:ea typeface="MS Mincho" panose="02020609040205080304" pitchFamily="49" charset="-128"/>
                <a:cs typeface="Khmer OS Battambang" panose="02000500000000020004" pitchFamily="2" charset="0"/>
              </a:rPr>
              <a:t>បង្រៀនក្នុងកន្លែងអនុវត្តគ្លីនិកដោយប្រើ</a:t>
            </a:r>
            <a:r>
              <a:rPr lang="km-KH" sz="2400" dirty="0">
                <a:latin typeface="Khmer OS Muol Light" panose="02000500000000020004" pitchFamily="2" charset="0"/>
                <a:ea typeface="MS Mincho" panose="02020609040205080304" pitchFamily="49" charset="-128"/>
                <a:cs typeface="Khmer OS Muol Light" panose="02000500000000020004" pitchFamily="2" charset="0"/>
              </a:rPr>
              <a:t>ទ្រឹស្តីពាក់ព័ន្ធ</a:t>
            </a:r>
            <a:endParaRPr lang="en-US" sz="2400" dirty="0">
              <a:latin typeface="Khmer OS Muol Light" panose="02000500000000020004" pitchFamily="2" charset="0"/>
              <a:ea typeface="MS Mincho" panose="02020609040205080304" pitchFamily="49" charset="-128"/>
              <a:cs typeface="Khmer OS Muol Light" panose="02000500000000020004" pitchFamily="2" charset="0"/>
            </a:endParaRPr>
          </a:p>
          <a:p>
            <a:pPr>
              <a:lnSpc>
                <a:spcPct val="150000"/>
              </a:lnSpc>
            </a:pPr>
            <a:r>
              <a:rPr lang="km-KH" sz="2400" dirty="0">
                <a:latin typeface="Khmer OS Battambang" panose="02000500000000020004" pitchFamily="2" charset="0"/>
                <a:cs typeface="Khmer OS Battambang" panose="02000500000000020004" pitchFamily="2" charset="0"/>
              </a:rPr>
              <a:t>ផ្តល់ការ</a:t>
            </a:r>
            <a:r>
              <a:rPr lang="km-KH" sz="2400" dirty="0">
                <a:latin typeface="Khmer OS Muol Light" panose="02000500000000020004" pitchFamily="2" charset="0"/>
                <a:cs typeface="Khmer OS Muol Light" panose="02000500000000020004" pitchFamily="2" charset="0"/>
              </a:rPr>
              <a:t>អភិបាល</a:t>
            </a:r>
            <a:r>
              <a:rPr lang="km-KH" sz="2400" dirty="0">
                <a:latin typeface="Khmer OS Battambang" panose="02000500000000020004" pitchFamily="2" charset="0"/>
                <a:cs typeface="Khmer OS Battambang" panose="02000500000000020004" pitchFamily="2" charset="0"/>
              </a:rPr>
              <a:t>ដល់និស្សិតឆ្មបដើម្បីធានាថា ការអនុវត្តស្របតាមគោលការណ៍ណែនាំស្តីពី</a:t>
            </a:r>
            <a:r>
              <a:rPr lang="km-KH" sz="2400" dirty="0">
                <a:latin typeface="Khmer OS Muol Light" panose="02000500000000020004" pitchFamily="2" charset="0"/>
                <a:cs typeface="Khmer OS Muol Light" panose="02000500000000020004" pitchFamily="2" charset="0"/>
              </a:rPr>
              <a:t>ការអនុវត្តគ្លីនិកផ្អែកលើភស្តុតាង</a:t>
            </a:r>
            <a:r>
              <a:rPr lang="km-KH" sz="2400" dirty="0">
                <a:latin typeface="Khmer OS Battambang" panose="02000500000000020004" pitchFamily="2" charset="0"/>
                <a:cs typeface="Khmer OS Battambang" panose="02000500000000020004" pitchFamily="2" charset="0"/>
              </a:rPr>
              <a:t>ជាក់ស្តែង</a:t>
            </a:r>
          </a:p>
          <a:p>
            <a:pPr>
              <a:lnSpc>
                <a:spcPct val="150000"/>
              </a:lnSpc>
            </a:pPr>
            <a:r>
              <a:rPr lang="km-KH" sz="2400" dirty="0">
                <a:latin typeface="Khmer OS Battambang" panose="02000500000000020004" pitchFamily="2" charset="0"/>
                <a:cs typeface="Khmer OS Battambang" panose="02000500000000020004" pitchFamily="2" charset="0"/>
              </a:rPr>
              <a:t> គាំទ្រដល់ការរីកចម្រើនវិជ្ជាជីវៈ តាមរយៈការចូលរួមអប់រំឆ្មបក្នុងតួនាទីជា</a:t>
            </a:r>
            <a:r>
              <a:rPr lang="km-KH" sz="2400" dirty="0">
                <a:solidFill>
                  <a:srgbClr val="0070C0"/>
                </a:solidFill>
                <a:latin typeface="Khmer OS Battambang" panose="02000500000000020004" pitchFamily="2" charset="0"/>
                <a:cs typeface="Khmer OS Battambang" panose="02000500000000020004" pitchFamily="2" charset="0"/>
              </a:rPr>
              <a:t>គ្រូបង្វឹកគ្លីនិក</a:t>
            </a:r>
            <a:r>
              <a:rPr lang="km-KH" sz="2400" dirty="0">
                <a:latin typeface="Khmer OS Battambang" panose="02000500000000020004" pitchFamily="2" charset="0"/>
                <a:cs typeface="Khmer OS Battambang" panose="02000500000000020004" pitchFamily="2" charset="0"/>
              </a:rPr>
              <a:t> </a:t>
            </a:r>
            <a:r>
              <a:rPr lang="km-KH" sz="2400" dirty="0">
                <a:solidFill>
                  <a:srgbClr val="0070C0"/>
                </a:solidFill>
                <a:latin typeface="Khmer OS Battambang" panose="02000500000000020004" pitchFamily="2" charset="0"/>
                <a:cs typeface="Khmer OS Battambang" panose="02000500000000020004" pitchFamily="2" charset="0"/>
              </a:rPr>
              <a:t>បង្ហាត់</a:t>
            </a:r>
            <a:r>
              <a:rPr lang="km-KH" sz="2400" dirty="0">
                <a:latin typeface="Khmer OS Battambang" panose="02000500000000020004" pitchFamily="2" charset="0"/>
                <a:cs typeface="Khmer OS Battambang" panose="02000500000000020004" pitchFamily="2" charset="0"/>
              </a:rPr>
              <a:t> និងជា</a:t>
            </a:r>
            <a:r>
              <a:rPr lang="km-KH" sz="2400" dirty="0">
                <a:solidFill>
                  <a:srgbClr val="0070C0"/>
                </a:solidFill>
                <a:latin typeface="Khmer OS Battambang" panose="02000500000000020004" pitchFamily="2" charset="0"/>
                <a:cs typeface="Khmer OS Battambang" panose="02000500000000020004" pitchFamily="2" charset="0"/>
              </a:rPr>
              <a:t>អ្នកសម្តែងតួ។</a:t>
            </a:r>
          </a:p>
          <a:p>
            <a:pPr marL="0" indent="0">
              <a:lnSpc>
                <a:spcPct val="150000"/>
              </a:lnSpc>
              <a:buNone/>
            </a:pPr>
            <a:r>
              <a:rPr lang="km-KH" sz="2400" dirty="0">
                <a:solidFill>
                  <a:srgbClr val="0070C0"/>
                </a:solidFill>
                <a:latin typeface="Khmer OS Muol Light" panose="02000500000000020004" pitchFamily="2" charset="0"/>
                <a:cs typeface="Khmer OS Muol Light" panose="02000500000000020004" pitchFamily="2" charset="0"/>
              </a:rPr>
              <a:t>សម្បទា</a:t>
            </a:r>
          </a:p>
          <a:p>
            <a:pPr marL="0" indent="0">
              <a:lnSpc>
                <a:spcPct val="150000"/>
              </a:lnSpc>
              <a:buNone/>
            </a:pPr>
            <a:r>
              <a:rPr lang="km-KH" sz="2400" dirty="0">
                <a:latin typeface="Khmer OS Battambang" panose="02000500000000020004" pitchFamily="2" charset="0"/>
                <a:cs typeface="Khmer OS Battambang" panose="02000500000000020004" pitchFamily="2" charset="0"/>
              </a:rPr>
              <a:t>និស្សិតអាច</a:t>
            </a:r>
            <a:r>
              <a:rPr lang="km-KH" sz="2400" dirty="0">
                <a:solidFill>
                  <a:srgbClr val="C00000"/>
                </a:solidFill>
                <a:latin typeface="Khmer OS Muol Light" panose="02000500000000020004" pitchFamily="2" charset="0"/>
                <a:cs typeface="Khmer OS Muol Light" panose="02000500000000020004" pitchFamily="2" charset="0"/>
              </a:rPr>
              <a:t>គ្រប់គ្រង</a:t>
            </a:r>
            <a:r>
              <a:rPr lang="km-KH" sz="2400" dirty="0">
                <a:latin typeface="Khmer OS Battambang" panose="02000500000000020004" pitchFamily="2" charset="0"/>
                <a:cs typeface="Khmer OS Battambang" panose="02000500000000020004" pitchFamily="2" charset="0"/>
              </a:rPr>
              <a:t>ខ្លួនឱ្យក្លាយជា</a:t>
            </a:r>
            <a:r>
              <a:rPr lang="km-KH" sz="2400" dirty="0">
                <a:solidFill>
                  <a:srgbClr val="C00000"/>
                </a:solidFill>
                <a:latin typeface="Khmer OS Muol Light" panose="02000500000000020004" pitchFamily="2" charset="0"/>
                <a:cs typeface="Khmer OS Muol Light" panose="02000500000000020004" pitchFamily="2" charset="0"/>
              </a:rPr>
              <a:t>អ្នកអប់រំ</a:t>
            </a:r>
            <a:r>
              <a:rPr lang="km-KH" sz="2400" dirty="0">
                <a:latin typeface="Khmer OS Battambang" panose="02000500000000020004" pitchFamily="2" charset="0"/>
                <a:cs typeface="Khmer OS Battambang" panose="02000500000000020004" pitchFamily="2" charset="0"/>
              </a:rPr>
              <a:t>នៅក្នុងសេវាគ្លីនិកដោយបញ្ចូលនូវ</a:t>
            </a:r>
            <a:r>
              <a:rPr lang="km-KH" sz="2400" dirty="0">
                <a:solidFill>
                  <a:srgbClr val="C00000"/>
                </a:solidFill>
                <a:latin typeface="Khmer OS Muol Light" panose="02000500000000020004" pitchFamily="2" charset="0"/>
                <a:cs typeface="Khmer OS Muol Light" panose="02000500000000020004" pitchFamily="2" charset="0"/>
              </a:rPr>
              <a:t>ជំនាញដឹកនាំ</a:t>
            </a:r>
            <a:r>
              <a:rPr lang="km-KH" sz="2400" dirty="0">
                <a:latin typeface="Khmer OS Battambang" panose="02000500000000020004" pitchFamily="2" charset="0"/>
                <a:cs typeface="Khmer OS Battambang" panose="02000500000000020004" pitchFamily="2" charset="0"/>
              </a:rPr>
              <a:t>និងលទ្ធភាពធ្វើ</a:t>
            </a:r>
            <a:r>
              <a:rPr lang="km-KH" sz="2400" dirty="0">
                <a:solidFill>
                  <a:srgbClr val="C00000"/>
                </a:solidFill>
                <a:latin typeface="Khmer OS Muol Light" panose="02000500000000020004" pitchFamily="2" charset="0"/>
                <a:cs typeface="Khmer OS Muol Light" panose="02000500000000020004" pitchFamily="2" charset="0"/>
              </a:rPr>
              <a:t>អន្តរកម្មគាំទ្រ</a:t>
            </a:r>
            <a:r>
              <a:rPr lang="km-KH" sz="2400" dirty="0">
                <a:latin typeface="Khmer OS Battambang" panose="02000500000000020004" pitchFamily="2" charset="0"/>
                <a:cs typeface="Khmer OS Battambang" panose="02000500000000020004" pitchFamily="2" charset="0"/>
              </a:rPr>
              <a:t>ជាមួយនិស្សិតឆ្មបនិងអ្នកដទៃទៀត។</a:t>
            </a:r>
          </a:p>
          <a:p>
            <a:endParaRPr lang="en-US" dirty="0"/>
          </a:p>
        </p:txBody>
      </p:sp>
    </p:spTree>
    <p:extLst>
      <p:ext uri="{BB962C8B-B14F-4D97-AF65-F5344CB8AC3E}">
        <p14:creationId xmlns:p14="http://schemas.microsoft.com/office/powerpoint/2010/main" val="1415726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p:txBody>
          <a:bodyPr>
            <a:normAutofit fontScale="92500" lnSpcReduction="10000"/>
          </a:bodyPr>
          <a:lstStyle/>
          <a:p>
            <a:pPr>
              <a:lnSpc>
                <a:spcPct val="107000"/>
              </a:lnSpc>
              <a:spcAft>
                <a:spcPts val="800"/>
              </a:spcAft>
            </a:pPr>
            <a:r>
              <a:rPr lang="km-KH" sz="20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៧</a:t>
            </a:r>
            <a:r>
              <a:rPr lang="km-KH" sz="20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សិទ្ធិមនុស្ស</a:t>
            </a:r>
            <a:endParaRPr lang="en-NZ" sz="2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50000"/>
              </a:lnSpc>
              <a:buNone/>
            </a:pPr>
            <a:r>
              <a:rPr lang="km-KH" sz="2400" dirty="0">
                <a:latin typeface="Khmer OS Battambang" panose="02000500000000020004" pitchFamily="2" charset="0"/>
                <a:ea typeface="Calibri" panose="020F0502020204030204" pitchFamily="34" charset="0"/>
                <a:cs typeface="Khmer OS Battambang" panose="02000500000000020004" pitchFamily="2" charset="0"/>
              </a:rPr>
              <a:t>ខ្លឹមសារ៖</a:t>
            </a:r>
          </a:p>
          <a:p>
            <a:pPr>
              <a:lnSpc>
                <a:spcPct val="150000"/>
              </a:lnSpc>
            </a:pPr>
            <a:r>
              <a:rPr lang="km-KH" sz="2400" dirty="0">
                <a:latin typeface="Khmer OS Battambang" panose="02000500000000020004" pitchFamily="2" charset="0"/>
                <a:ea typeface="Calibri" panose="020F0502020204030204" pitchFamily="34" charset="0"/>
                <a:cs typeface="Khmer OS Battambang" panose="02000500000000020004" pitchFamily="2" charset="0"/>
              </a:rPr>
              <a:t>ការយល់ដឹងនិងការលើកកម្ពស់ការអនុវត្តវិជ្ជាជីវ់ៈឆ្មប ផ្អែកលើសិទ្ធិមនុស្ស </a:t>
            </a:r>
          </a:p>
          <a:p>
            <a:pPr>
              <a:lnSpc>
                <a:spcPct val="150000"/>
              </a:lnSpc>
            </a:pPr>
            <a:r>
              <a:rPr lang="km-KH" sz="2400" dirty="0">
                <a:latin typeface="Khmer OS Battambang" panose="02000500000000020004" pitchFamily="2" charset="0"/>
                <a:ea typeface="Calibri" panose="020F0502020204030204" pitchFamily="34" charset="0"/>
                <a:cs typeface="Khmer OS Battambang" panose="02000500000000020004" pitchFamily="2" charset="0"/>
              </a:rPr>
              <a:t>ចំណេះដឹងនិងសមត្ថភាពស្នូលនៃការអនុវត្តវិជ្ជាជីវៈក្នុងក្រមសីលធម៌។ </a:t>
            </a:r>
            <a:endParaRPr lang="en-NZ" sz="2400" dirty="0">
              <a:latin typeface="Khmer OS Battambang" panose="02000500000000020004" pitchFamily="2" charset="0"/>
              <a:cs typeface="Khmer OS Battambang" panose="02000500000000020004" pitchFamily="2" charset="0"/>
            </a:endParaRPr>
          </a:p>
          <a:p>
            <a:endParaRPr lang="en-US" dirty="0"/>
          </a:p>
        </p:txBody>
      </p:sp>
    </p:spTree>
    <p:extLst>
      <p:ext uri="{BB962C8B-B14F-4D97-AF65-F5344CB8AC3E}">
        <p14:creationId xmlns:p14="http://schemas.microsoft.com/office/powerpoint/2010/main" val="1147905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p:txBody>
          <a:bodyPr>
            <a:normAutofit fontScale="55000" lnSpcReduction="20000"/>
          </a:bodyPr>
          <a:lstStyle/>
          <a:p>
            <a:pPr>
              <a:lnSpc>
                <a:spcPct val="107000"/>
              </a:lnSpc>
              <a:spcAft>
                <a:spcPts val="800"/>
              </a:spcAft>
            </a:pPr>
            <a:r>
              <a:rPr lang="km-KH" sz="29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៧ (ត)</a:t>
            </a:r>
            <a:r>
              <a:rPr lang="km-KH" sz="29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9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សិទ្ធិមនុស្ស</a:t>
            </a:r>
            <a:endParaRPr lang="en-NZ" sz="29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lvl="1" indent="0">
              <a:lnSpc>
                <a:spcPct val="160000"/>
              </a:lnSpc>
              <a:spcBef>
                <a:spcPts val="750"/>
              </a:spcBef>
              <a:buNone/>
            </a:pPr>
            <a:r>
              <a:rPr lang="km-KH" sz="2200" dirty="0">
                <a:latin typeface="Khmer OS Muol Light" panose="02000500000000020004" pitchFamily="2" charset="0"/>
                <a:ea typeface="Times New Roman" panose="02020603050405020304" pitchFamily="18" charset="0"/>
                <a:cs typeface="Khmer OS Muol Light" panose="02000500000000020004" pitchFamily="2" charset="0"/>
              </a:rPr>
              <a:t>ជំនាញ៖</a:t>
            </a:r>
          </a:p>
          <a:p>
            <a:pPr marL="285750" lvl="1" indent="-285750">
              <a:lnSpc>
                <a:spcPct val="16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អនុវត្តតាមវិធីសាស្ត្រ</a:t>
            </a:r>
            <a:r>
              <a:rPr lang="km-KH" sz="2200" dirty="0">
                <a:latin typeface="Khmer OS Muol Light" panose="02000500000000020004" pitchFamily="2" charset="0"/>
                <a:ea typeface="Times New Roman" panose="02020603050405020304" pitchFamily="18" charset="0"/>
                <a:cs typeface="Khmer OS Muol Light" panose="02000500000000020004" pitchFamily="2" charset="0"/>
              </a:rPr>
              <a:t>ផ្អែកលើសិទ្ធិមនុស្ស​។</a:t>
            </a:r>
          </a:p>
          <a:p>
            <a:pPr marL="285750" lvl="1" indent="-285750">
              <a:lnSpc>
                <a:spcPct val="16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អនុវត្តស្របតាមតម្រូវការច្បាប់និងគោលការណ៍សីលធម៌។</a:t>
            </a:r>
          </a:p>
          <a:p>
            <a:pPr marL="285750" lvl="1" indent="-285750">
              <a:lnSpc>
                <a:spcPct val="16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តស៊ូមតិនិងគាំទ្រស្ត្រីឱ្យក្លាយជាអ្នកស្នូលក្នុងការសម្រេចចិត្តទទួលការថែទាំ។</a:t>
            </a:r>
            <a:endParaRPr lang="en-NZ" sz="2200" dirty="0">
              <a:latin typeface="Khmer OS Battambang" panose="02000500000000020004" pitchFamily="2" charset="0"/>
              <a:ea typeface="Times New Roman" panose="02020603050405020304" pitchFamily="18" charset="0"/>
              <a:cs typeface="Khmer OS Battambang" panose="02000500000000020004" pitchFamily="2" charset="0"/>
            </a:endParaRPr>
          </a:p>
          <a:p>
            <a:pPr marL="285750" lvl="1" indent="-285750">
              <a:lnSpc>
                <a:spcPct val="15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ផ្តល់ការគាំទ្រពិសេសសម្រាប់មនុស្សវ័យជំទង់និងជនរងគ្រោះនៃអំពើហឹង្សាប្រឆាំងនឹងភេទ រួមទាំងការរំលោភសេពសន្ថវៈ។</a:t>
            </a:r>
          </a:p>
          <a:p>
            <a:pPr marL="285750" lvl="1" indent="-285750">
              <a:lnSpc>
                <a:spcPct val="15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ស្គាល់ពីសក្តានុពលនៃការរំលោភបំពានផ្លូវកាយ​ ឥទ្ធិពលអារម្មណ៍ ឥរិយាបថងាយរងគ្រោះ ដូចជាការប្រើសារធាតុញៀន</a:t>
            </a:r>
          </a:p>
          <a:p>
            <a:pPr marL="285750" lvl="1" indent="-285750">
              <a:lnSpc>
                <a:spcPct val="150000"/>
              </a:lnSpc>
              <a:spcBef>
                <a:spcPts val="750"/>
              </a:spcBef>
            </a:pPr>
            <a:r>
              <a:rPr lang="km-KH" sz="2200" dirty="0">
                <a:latin typeface="Khmer OS Battambang" panose="02000500000000020004" pitchFamily="2" charset="0"/>
                <a:ea typeface="Times New Roman" panose="02020603050405020304" pitchFamily="18" charset="0"/>
                <a:cs typeface="Khmer OS Battambang" panose="02000500000000020004" pitchFamily="2" charset="0"/>
              </a:rPr>
              <a:t>ស្គាល់ពីស្ថានភាពដែលត្រូវការជំនាញលើសពីការថែទាំឆ្មប។</a:t>
            </a:r>
            <a:endParaRPr lang="en-NZ" sz="2200" dirty="0">
              <a:latin typeface="Khmer OS Battambang" panose="02000500000000020004" pitchFamily="2" charset="0"/>
              <a:ea typeface="Times New Roman" panose="02020603050405020304" pitchFamily="18" charset="0"/>
              <a:cs typeface="Khmer OS Battambang" panose="02000500000000020004" pitchFamily="2" charset="0"/>
            </a:endParaRPr>
          </a:p>
          <a:p>
            <a:pPr>
              <a:buFont typeface="Wingdings" panose="05000000000000000000" pitchFamily="2" charset="2"/>
              <a:buChar char="Ø"/>
            </a:pPr>
            <a:endParaRPr lang="en-US" b="1" dirty="0"/>
          </a:p>
        </p:txBody>
      </p:sp>
    </p:spTree>
    <p:extLst>
      <p:ext uri="{BB962C8B-B14F-4D97-AF65-F5344CB8AC3E}">
        <p14:creationId xmlns:p14="http://schemas.microsoft.com/office/powerpoint/2010/main" val="4038094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br>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br>
              <a:rPr lang="km-KH" sz="3600" dirty="0">
                <a:solidFill>
                  <a:srgbClr val="0070C0"/>
                </a:solidFill>
                <a:latin typeface="Khmer OS Muol Light" panose="02000500000000020004" pitchFamily="2" charset="0"/>
                <a:cs typeface="Khmer OS Muol Light" panose="02000500000000020004" pitchFamily="2" charset="0"/>
              </a:rPr>
            </a:br>
            <a:endParaRPr lang="en-US" dirty="0"/>
          </a:p>
        </p:txBody>
      </p:sp>
      <p:sp>
        <p:nvSpPr>
          <p:cNvPr id="3" name="Content Placeholder 2"/>
          <p:cNvSpPr>
            <a:spLocks noGrp="1"/>
          </p:cNvSpPr>
          <p:nvPr>
            <p:ph idx="1"/>
          </p:nvPr>
        </p:nvSpPr>
        <p:spPr/>
        <p:txBody>
          <a:bodyPr>
            <a:normAutofit fontScale="92500" lnSpcReduction="10000"/>
          </a:bodyPr>
          <a:lstStyle/>
          <a:p>
            <a:pPr>
              <a:lnSpc>
                <a:spcPct val="107000"/>
              </a:lnSpc>
              <a:spcAft>
                <a:spcPts val="800"/>
              </a:spcAft>
            </a:pPr>
            <a:r>
              <a:rPr lang="km-KH" sz="20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៧ (ត)</a:t>
            </a:r>
            <a:r>
              <a:rPr lang="km-KH" sz="20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សិទ្ធិមនុស្ស</a:t>
            </a:r>
            <a:endParaRPr lang="en-NZ" sz="20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endParaRPr>
          </a:p>
          <a:p>
            <a:pPr marL="0" indent="0">
              <a:buNone/>
            </a:pPr>
            <a:r>
              <a:rPr lang="km-KH" sz="2400" dirty="0">
                <a:solidFill>
                  <a:srgbClr val="0070C0"/>
                </a:solidFill>
                <a:latin typeface="Khmer OS Muol Light" panose="02000500000000020004" pitchFamily="2" charset="0"/>
                <a:cs typeface="Khmer OS Muol Light" panose="02000500000000020004" pitchFamily="2" charset="0"/>
              </a:rPr>
              <a:t>សម្បទា</a:t>
            </a:r>
          </a:p>
          <a:p>
            <a:pPr>
              <a:lnSpc>
                <a:spcPct val="170000"/>
              </a:lnSpc>
              <a:buFont typeface="Wingdings" panose="05000000000000000000" pitchFamily="2" charset="2"/>
              <a:buChar char="Ø"/>
            </a:pPr>
            <a:r>
              <a:rPr lang="km-KH" sz="2400" dirty="0">
                <a:latin typeface="Khmer OS Battambang" panose="02000500000000020004" pitchFamily="2" charset="0"/>
                <a:ea typeface="Yu Gothic UI Semilight" panose="020B0400000000000000" pitchFamily="34" charset="-128"/>
                <a:cs typeface="Khmer OS Battambang" panose="02000500000000020004" pitchFamily="2" charset="0"/>
              </a:rPr>
              <a:t>និស្សិតអាចចូលរួម</a:t>
            </a:r>
            <a:r>
              <a:rPr lang="km-KH" sz="2400" dirty="0">
                <a:latin typeface="Khmer OS Muol Light" panose="02000500000000020004" pitchFamily="2" charset="0"/>
                <a:cs typeface="Khmer OS Muol Light" panose="02000500000000020004" pitchFamily="2" charset="0"/>
              </a:rPr>
              <a:t>លើកកម្ពស់</a:t>
            </a:r>
            <a:r>
              <a:rPr lang="km-KH" sz="2400" dirty="0">
                <a:latin typeface="Khmer OS Battambang" panose="02000500000000020004" pitchFamily="2" charset="0"/>
                <a:ea typeface="Yu Gothic UI Semilight" panose="020B0400000000000000" pitchFamily="34" charset="-128"/>
                <a:cs typeface="Khmer OS Battambang" panose="02000500000000020004" pitchFamily="2" charset="0"/>
              </a:rPr>
              <a:t>គោលវិធីផ្អែកលើ</a:t>
            </a:r>
            <a:r>
              <a:rPr lang="km-KH" sz="2400" dirty="0">
                <a:latin typeface="Khmer OS Muol Light" panose="02000500000000020004" pitchFamily="2" charset="0"/>
                <a:cs typeface="Khmer OS Muol Light" panose="02000500000000020004" pitchFamily="2" charset="0"/>
              </a:rPr>
              <a:t>សិទ្ធិមនុស្ស </a:t>
            </a:r>
            <a:r>
              <a:rPr lang="km-KH" sz="2400" dirty="0">
                <a:latin typeface="Khmer OS Battambang" panose="02000500000000020004" pitchFamily="2" charset="0"/>
                <a:cs typeface="Khmer OS Battambang" panose="02000500000000020004" pitchFamily="2" charset="0"/>
              </a:rPr>
              <a:t>ក្នុងការអនុវត្តវិជ្ជាជីវៈឆ្មប</a:t>
            </a:r>
            <a:endParaRPr lang="en-US" sz="2400" dirty="0">
              <a:latin typeface="Khmer OS Battambang" panose="02000500000000020004" pitchFamily="2" charset="0"/>
              <a:cs typeface="Khmer OS Battambang" panose="02000500000000020004" pitchFamily="2" charset="0"/>
            </a:endParaRPr>
          </a:p>
          <a:p>
            <a:pPr>
              <a:lnSpc>
                <a:spcPct val="170000"/>
              </a:lnSpc>
              <a:buFont typeface="Wingdings" panose="05000000000000000000" pitchFamily="2" charset="2"/>
              <a:buChar char="Ø"/>
            </a:pPr>
            <a:r>
              <a:rPr lang="km-KH" sz="2400" dirty="0">
                <a:latin typeface="Khmer OS Battambang" panose="02000500000000020004" pitchFamily="2" charset="0"/>
                <a:cs typeface="Khmer OS Battambang" panose="02000500000000020004" pitchFamily="2" charset="0"/>
              </a:rPr>
              <a:t>ការបញ្ចូល</a:t>
            </a:r>
            <a:r>
              <a:rPr lang="km-KH" sz="2400" dirty="0">
                <a:latin typeface="Khmer OS Muol Light" panose="02000500000000020004" pitchFamily="2" charset="0"/>
                <a:cs typeface="Khmer OS Muol Light" panose="02000500000000020004" pitchFamily="2" charset="0"/>
              </a:rPr>
              <a:t>សមត្ថភាពគន្លឹះ</a:t>
            </a:r>
            <a:r>
              <a:rPr lang="km-KH" sz="2400" dirty="0">
                <a:latin typeface="Khmer OS Battambang" panose="02000500000000020004" pitchFamily="2" charset="0"/>
                <a:cs typeface="Khmer OS Battambang" panose="02000500000000020004" pitchFamily="2" charset="0"/>
              </a:rPr>
              <a:t>នៃការអនុវត្តវិជ្ជាជីវៈ</a:t>
            </a:r>
            <a:r>
              <a:rPr lang="en-US" sz="2400" dirty="0">
                <a:latin typeface="Khmer OS Battambang" panose="02000500000000020004" pitchFamily="2" charset="0"/>
                <a:cs typeface="Khmer OS Battambang" panose="02000500000000020004" pitchFamily="2" charset="0"/>
              </a:rPr>
              <a:t> </a:t>
            </a:r>
            <a:r>
              <a:rPr lang="km-KH" sz="2400" dirty="0">
                <a:latin typeface="Khmer OS Battambang" panose="02000500000000020004" pitchFamily="2" charset="0"/>
                <a:cs typeface="Khmer OS Battambang" panose="02000500000000020004" pitchFamily="2" charset="0"/>
              </a:rPr>
              <a:t>ក៏ដូចជាទស្សនៈវិស័យ</a:t>
            </a:r>
            <a:r>
              <a:rPr lang="km-KH" sz="2400" dirty="0">
                <a:latin typeface="Khmer OS Muol Light" panose="02000500000000020004" pitchFamily="2" charset="0"/>
                <a:cs typeface="Khmer OS Muol Light" panose="02000500000000020004" pitchFamily="2" charset="0"/>
              </a:rPr>
              <a:t>ក្រមសីលធម៌</a:t>
            </a:r>
            <a:endParaRPr lang="en-US" sz="2400" dirty="0">
              <a:latin typeface="Khmer OS Muol Light" panose="02000500000000020004" pitchFamily="2" charset="0"/>
              <a:cs typeface="Khmer OS Muol Light" panose="02000500000000020004" pitchFamily="2" charset="0"/>
            </a:endParaRP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31836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57D46CD-3EA2-4104-9938-8BFAFF48C6D1}"/>
              </a:ext>
            </a:extLst>
          </p:cNvPr>
          <p:cNvSpPr>
            <a:spLocks noGrp="1"/>
          </p:cNvSpPr>
          <p:nvPr>
            <p:ph type="title"/>
          </p:nvPr>
        </p:nvSpPr>
        <p:spPr/>
        <p:txBody>
          <a:bodyPr>
            <a:normAutofit/>
          </a:bodyPr>
          <a:lstStyle/>
          <a:p>
            <a:r>
              <a:rPr lang="km-KH" sz="3200" dirty="0">
                <a:solidFill>
                  <a:schemeClr val="bg1"/>
                </a:solidFill>
                <a:latin typeface="Khmer OS Muol Light" panose="02000500000000020004" pitchFamily="2" charset="0"/>
                <a:cs typeface="Khmer OS Muol Light" panose="02000500000000020004" pitchFamily="2" charset="0"/>
              </a:rPr>
              <a:t>យុទ្ធសាស្ត្រ</a:t>
            </a:r>
            <a:r>
              <a:rPr lang="en-US" sz="3200" dirty="0">
                <a:solidFill>
                  <a:schemeClr val="bg1"/>
                </a:solidFill>
                <a:latin typeface="Khmer OS Muol Light" panose="02000500000000020004" pitchFamily="2" charset="0"/>
                <a:cs typeface="Khmer OS Muol Light" panose="02000500000000020004" pitchFamily="2" charset="0"/>
              </a:rPr>
              <a:t> (Strategies)</a:t>
            </a:r>
            <a:endParaRPr lang="en-US" b="1" dirty="0">
              <a:solidFill>
                <a:schemeClr val="bg1"/>
              </a:solidFill>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C3C5ED5C-7301-45B4-AF07-21FCF7E820C8}"/>
              </a:ext>
            </a:extLst>
          </p:cNvPr>
          <p:cNvSpPr>
            <a:spLocks noGrp="1"/>
          </p:cNvSpPr>
          <p:nvPr>
            <p:ph idx="1"/>
          </p:nvPr>
        </p:nvSpPr>
        <p:spPr>
          <a:xfrm>
            <a:off x="628650" y="1369219"/>
            <a:ext cx="7975798" cy="3263504"/>
          </a:xfrm>
        </p:spPr>
        <p:txBody>
          <a:bodyPr>
            <a:normAutofit fontScale="70000" lnSpcReduction="20000"/>
          </a:bodyPr>
          <a:lstStyle/>
          <a:p>
            <a:pPr marL="0" indent="0">
              <a:lnSpc>
                <a:spcPct val="220000"/>
              </a:lnSpc>
              <a:buNone/>
            </a:pPr>
            <a:r>
              <a:rPr lang="km-KH" sz="2000" b="1" dirty="0">
                <a:latin typeface="Khmer OS Battambang" panose="02000500000000020004" pitchFamily="2" charset="0"/>
                <a:cs typeface="Khmer OS Battambang" panose="02000500000000020004" pitchFamily="2" charset="0"/>
              </a:rPr>
              <a:t>១.</a:t>
            </a:r>
            <a:r>
              <a:rPr lang="km-KH" sz="2000" b="1" dirty="0">
                <a:solidFill>
                  <a:srgbClr val="0033CC"/>
                </a:solidFill>
                <a:latin typeface="Khmer OS Battambang" panose="02000500000000020004" pitchFamily="2" charset="0"/>
                <a:cs typeface="Khmer OS Battambang" panose="02000500000000020004" pitchFamily="2" charset="0"/>
              </a:rPr>
              <a:t> ចែករំលែក/បណ្តុះបណ្តាលនូវចំណេះដឹង ជំនាញ </a:t>
            </a:r>
            <a:r>
              <a:rPr lang="km-KH" sz="2000" dirty="0">
                <a:latin typeface="Khmer OS Battambang" panose="02000500000000020004" pitchFamily="2" charset="0"/>
                <a:cs typeface="Khmer OS Battambang" panose="02000500000000020004" pitchFamily="2" charset="0"/>
              </a:rPr>
              <a:t>និងបញ្ចូលក្នុងបណ្តាញព័ត៌មាន</a:t>
            </a:r>
            <a:r>
              <a:rPr lang="en-NZ" sz="2000" dirty="0" err="1">
                <a:latin typeface="Khmer OS Battambang" panose="02000500000000020004" pitchFamily="2" charset="0"/>
                <a:cs typeface="Khmer OS Battambang" panose="02000500000000020004" pitchFamily="2" charset="0"/>
              </a:rPr>
              <a:t>SafeMa</a:t>
            </a:r>
            <a:r>
              <a:rPr lang="en-NZ" sz="2000" dirty="0">
                <a:latin typeface="Khmer OS Battambang" panose="02000500000000020004" pitchFamily="2" charset="0"/>
                <a:cs typeface="Khmer OS Battambang" panose="02000500000000020004" pitchFamily="2" charset="0"/>
              </a:rPr>
              <a:t> </a:t>
            </a:r>
            <a:r>
              <a:rPr lang="km-KH" sz="2000" b="1" dirty="0">
                <a:solidFill>
                  <a:srgbClr val="0033CC"/>
                </a:solidFill>
                <a:latin typeface="Khmer OS Battambang" panose="02000500000000020004" pitchFamily="2" charset="0"/>
                <a:cs typeface="Khmer OS Battambang" panose="02000500000000020004" pitchFamily="2" charset="0"/>
              </a:rPr>
              <a:t>ជូនដល់គ្រូដែលបង្រៀនកម្មវិធីឆ្មបរបស់សាកលវិទ្យាល័យ </a:t>
            </a:r>
            <a:r>
              <a:rPr lang="km-KH" sz="2000" dirty="0">
                <a:latin typeface="Khmer OS Battambang" panose="02000500000000020004" pitchFamily="2" charset="0"/>
                <a:cs typeface="Khmer OS Battambang" panose="02000500000000020004" pitchFamily="2" charset="0"/>
              </a:rPr>
              <a:t>ដើម្បីឈានទៅកសាង </a:t>
            </a:r>
            <a:r>
              <a:rPr lang="km-KH" sz="2000" b="1" dirty="0">
                <a:solidFill>
                  <a:srgbClr val="0033CC"/>
                </a:solidFill>
                <a:latin typeface="Khmer OS Battambang" panose="02000500000000020004" pitchFamily="2" charset="0"/>
                <a:cs typeface="Khmer OS Battambang" panose="02000500000000020004" pitchFamily="2" charset="0"/>
              </a:rPr>
              <a:t>និងជួយធ្វើវិក្រឹត្យការឆ្មបដែលកំពុងធ្វើការនៅក្នុងមន្ទីរពេទ្យស.អសែនសុខ</a:t>
            </a:r>
            <a:r>
              <a:rPr lang="en-US" sz="2000" b="1" dirty="0">
                <a:solidFill>
                  <a:srgbClr val="0033CC"/>
                </a:solidFill>
                <a:latin typeface="Khmer OS Battambang" panose="02000500000000020004" pitchFamily="2" charset="0"/>
                <a:cs typeface="Khmer OS Battambang" panose="02000500000000020004" pitchFamily="2" charset="0"/>
              </a:rPr>
              <a:t> </a:t>
            </a:r>
            <a:r>
              <a:rPr lang="km-KH" sz="2000" dirty="0">
                <a:latin typeface="Khmer OS Battambang" panose="02000500000000020004" pitchFamily="2" charset="0"/>
                <a:cs typeface="Khmer OS Battambang" panose="02000500000000020004" pitchFamily="2" charset="0"/>
              </a:rPr>
              <a:t>ផងដែរ។</a:t>
            </a:r>
          </a:p>
          <a:p>
            <a:pPr marL="0" indent="0">
              <a:lnSpc>
                <a:spcPct val="220000"/>
              </a:lnSpc>
              <a:buNone/>
            </a:pPr>
            <a:r>
              <a:rPr lang="km-KH" sz="2000" dirty="0">
                <a:latin typeface="Khmer OS Battambang" panose="02000500000000020004" pitchFamily="2" charset="0"/>
                <a:cs typeface="Khmer OS Battambang" panose="02000500000000020004" pitchFamily="2" charset="0"/>
              </a:rPr>
              <a:t>២. </a:t>
            </a:r>
            <a:r>
              <a:rPr lang="km-KH" sz="2000" b="1" dirty="0">
                <a:solidFill>
                  <a:srgbClr val="0033CC"/>
                </a:solidFill>
                <a:latin typeface="Khmer OS Battambang" panose="02000500000000020004" pitchFamily="2" charset="0"/>
                <a:cs typeface="Khmer OS Battambang" panose="02000500000000020004" pitchFamily="2" charset="0"/>
              </a:rPr>
              <a:t>កសាងបណ្តាញនិងរក្សាកម្លាំងអតីតនិស្សិត</a:t>
            </a:r>
            <a:r>
              <a:rPr lang="en-US" sz="2000" b="1" dirty="0">
                <a:solidFill>
                  <a:srgbClr val="0033CC"/>
                </a:solidFill>
                <a:latin typeface="Khmer OS Battambang" panose="02000500000000020004" pitchFamily="2" charset="0"/>
                <a:cs typeface="Khmer OS Battambang" panose="02000500000000020004" pitchFamily="2" charset="0"/>
              </a:rPr>
              <a:t> </a:t>
            </a:r>
            <a:r>
              <a:rPr lang="km-KH" sz="2000" b="1" dirty="0">
                <a:solidFill>
                  <a:srgbClr val="0033CC"/>
                </a:solidFill>
                <a:latin typeface="Khmer OS Battambang" panose="02000500000000020004" pitchFamily="2" charset="0"/>
                <a:cs typeface="Khmer OS Battambang" panose="02000500000000020004" pitchFamily="2" charset="0"/>
              </a:rPr>
              <a:t>ដែលបានបណ្តុះបណ្តាលក្នុងកម្មវិធីសេហ្វម៉ាទាំងអស់មានចំនួន ១១១នាក់ </a:t>
            </a:r>
            <a:r>
              <a:rPr lang="km-KH" sz="2000" dirty="0">
                <a:latin typeface="Khmer OS Battambang" panose="02000500000000020004" pitchFamily="2" charset="0"/>
                <a:cs typeface="Khmer OS Battambang" panose="02000500000000020004" pitchFamily="2" charset="0"/>
              </a:rPr>
              <a:t>ឱ្យស្ថិតជាក្រុមស្នូល និងទទួលការបណ្តុះបណ្តាលបន្តតាមបែបផែនអនឡាញ។</a:t>
            </a:r>
          </a:p>
          <a:p>
            <a:pPr>
              <a:buFont typeface="Wingdings" panose="05000000000000000000" pitchFamily="2" charset="2"/>
              <a:buChar char="Ø"/>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rgbClr val="0070C0"/>
                </a:solidFill>
                <a:latin typeface="Calibri" panose="020F0502020204030204" pitchFamily="34" charset="0"/>
                <a:ea typeface="Calibri" panose="020F0502020204030204" pitchFamily="34" charset="0"/>
                <a:cs typeface="Khmer OS Muol Light" panose="02000500000000020004" pitchFamily="2" charset="0"/>
              </a:rPr>
              <a:t>វគ្គកម្រិត ២</a:t>
            </a:r>
            <a:r>
              <a:rPr lang="km-KH" sz="3600" dirty="0">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rgbClr val="0070C0"/>
                </a:solidFill>
                <a:latin typeface="Khmer OS Muol Light" panose="02000500000000020004" pitchFamily="2" charset="0"/>
                <a:cs typeface="Khmer OS Muol Light" panose="02000500000000020004" pitchFamily="2" charset="0"/>
              </a:rPr>
              <a:t>ចំនួន ៤​ម៉ូឌុល</a:t>
            </a:r>
            <a:endParaRPr lang="en-US" dirty="0"/>
          </a:p>
        </p:txBody>
      </p:sp>
      <p:sp>
        <p:nvSpPr>
          <p:cNvPr id="3" name="Content Placeholder 2"/>
          <p:cNvSpPr>
            <a:spLocks noGrp="1"/>
          </p:cNvSpPr>
          <p:nvPr>
            <p:ph idx="1"/>
          </p:nvPr>
        </p:nvSpPr>
        <p:spPr/>
        <p:txBody>
          <a:bodyPr>
            <a:normAutofit fontScale="47500" lnSpcReduction="20000"/>
          </a:bodyPr>
          <a:lstStyle/>
          <a:p>
            <a:pPr>
              <a:lnSpc>
                <a:spcPct val="107000"/>
              </a:lnSpc>
              <a:spcAft>
                <a:spcPts val="800"/>
              </a:spcAft>
            </a:pPr>
            <a:r>
              <a:rPr lang="km-KH" sz="2900" b="1"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ម៉ូឌុល ៨​</a:t>
            </a:r>
            <a:r>
              <a:rPr lang="km-KH" sz="2900" dirty="0">
                <a:solidFill>
                  <a:srgbClr val="0070C0"/>
                </a:solidFill>
                <a:latin typeface="Khmer OS Muol Light" panose="02000500000000020004" pitchFamily="2" charset="0"/>
                <a:ea typeface="Calibri" panose="020F0502020204030204" pitchFamily="34" charset="0"/>
                <a:cs typeface="Khmer OS Muol Light" panose="02000500000000020004" pitchFamily="2" charset="0"/>
              </a:rPr>
              <a:t>៖ </a:t>
            </a:r>
            <a:r>
              <a:rPr lang="km-KH" sz="2900" dirty="0">
                <a:ea typeface="Calibri" panose="020F0502020204030204" pitchFamily="34" charset="0"/>
                <a:cs typeface="Khmer OS Muol Light" panose="02000500000000020004" pitchFamily="2" charset="0"/>
              </a:rPr>
              <a:t>ការអនុវត្តវិជ្ជាជីវៈឆ្មបផ្អែកលើភស្តុតាង</a:t>
            </a:r>
            <a:endParaRPr lang="en-NZ" sz="2900" dirty="0">
              <a:latin typeface="Khmer OS Muol Light" panose="02000500000000020004" pitchFamily="2" charset="0"/>
              <a:ea typeface="Calibri" panose="020F0502020204030204" pitchFamily="34" charset="0"/>
              <a:cs typeface="Khmer OS Muol Light" panose="02000500000000020004" pitchFamily="2" charset="0"/>
            </a:endParaRPr>
          </a:p>
          <a:p>
            <a:pPr marL="0" indent="0">
              <a:lnSpc>
                <a:spcPct val="150000"/>
              </a:lnSpc>
              <a:buNone/>
            </a:pPr>
            <a:r>
              <a:rPr lang="km-KH" sz="2300" dirty="0">
                <a:solidFill>
                  <a:srgbClr val="0070C0"/>
                </a:solidFill>
                <a:latin typeface="Khmer OS Muol Light" panose="02000500000000020004" pitchFamily="2" charset="0"/>
                <a:cs typeface="Khmer OS Muol Light" panose="02000500000000020004" pitchFamily="2" charset="0"/>
              </a:rPr>
              <a:t>ជំនាញ</a:t>
            </a:r>
          </a:p>
          <a:p>
            <a:pPr marL="285750" lvl="1" indent="-285750">
              <a:lnSpc>
                <a:spcPct val="150000"/>
              </a:lnSpc>
            </a:pPr>
            <a:r>
              <a:rPr lang="km-KH" sz="2500" dirty="0">
                <a:latin typeface="Khmer OS Battambang" panose="02000500000000020004" pitchFamily="2" charset="0"/>
                <a:ea typeface="Times New Roman" panose="02020603050405020304" pitchFamily="18" charset="0"/>
                <a:cs typeface="Khmer OS Battambang" panose="02000500000000020004" pitchFamily="2" charset="0"/>
              </a:rPr>
              <a:t>អនុវត្តតាមវិធីសាស្រ្តផ្អែកលើភស្តុតាង។</a:t>
            </a:r>
          </a:p>
          <a:p>
            <a:pPr marL="285750" lvl="1" indent="-285750">
              <a:lnSpc>
                <a:spcPct val="150000"/>
              </a:lnSpc>
            </a:pPr>
            <a:r>
              <a:rPr lang="km-KH" sz="2500" dirty="0">
                <a:latin typeface="Khmer OS Battambang" panose="02000500000000020004" pitchFamily="2" charset="0"/>
                <a:ea typeface="Times New Roman" panose="02020603050405020304" pitchFamily="18" charset="0"/>
                <a:cs typeface="Khmer OS Battambang" panose="02000500000000020004" pitchFamily="2" charset="0"/>
              </a:rPr>
              <a:t>ដឹងពីឧបសគ្គដែលអាចកើតមានក្នុងការរួមបញ្ចូល ការអនុវត្តផ្អែកលើភស្តុតាង និងខិតខំប្រឹងប្រែងដើម្បីជំនះឧបសគ្គទាំងនេះ។</a:t>
            </a:r>
          </a:p>
          <a:p>
            <a:pPr marL="285750" lvl="1" indent="-285750">
              <a:lnSpc>
                <a:spcPct val="150000"/>
              </a:lnSpc>
            </a:pPr>
            <a:r>
              <a:rPr lang="km-KH" sz="2500" dirty="0">
                <a:latin typeface="Khmer OS Battambang" panose="02000500000000020004" pitchFamily="2" charset="0"/>
                <a:ea typeface="Times New Roman" panose="02020603050405020304" pitchFamily="18" charset="0"/>
                <a:cs typeface="Khmer OS Battambang" panose="02000500000000020004" pitchFamily="2" charset="0"/>
              </a:rPr>
              <a:t>តស៊ូមតិនិងគាំទ្រស្ត្រីឱ្យក្លាយជាអ្នកសម្រេចចិត្តក្នុងការទទួលការថែទាំ។</a:t>
            </a:r>
          </a:p>
          <a:p>
            <a:pPr marL="285750" lvl="1" indent="-285750">
              <a:lnSpc>
                <a:spcPct val="150000"/>
              </a:lnSpc>
            </a:pPr>
            <a:r>
              <a:rPr lang="km-KH" sz="2500" dirty="0">
                <a:latin typeface="Khmer OS Battambang" panose="02000500000000020004" pitchFamily="2" charset="0"/>
                <a:ea typeface="Times New Roman" panose="02020603050405020304" pitchFamily="18" charset="0"/>
                <a:cs typeface="Khmer OS Battambang" panose="02000500000000020004" pitchFamily="2" charset="0"/>
              </a:rPr>
              <a:t>អាចធ្វើជាអ្នកជំនាញខាងគ្លីនិកនិងអនុវត្តភាពជាអ្នកដឹកនាំគ្លីនិក។</a:t>
            </a:r>
          </a:p>
          <a:p>
            <a:pPr marL="0" indent="0">
              <a:lnSpc>
                <a:spcPct val="170000"/>
              </a:lnSpc>
              <a:buNone/>
            </a:pPr>
            <a:r>
              <a:rPr lang="km-KH" sz="2400" dirty="0">
                <a:solidFill>
                  <a:srgbClr val="0070C0"/>
                </a:solidFill>
                <a:latin typeface="Khmer OS Muol Light" panose="02000500000000020004" pitchFamily="2" charset="0"/>
                <a:ea typeface="Yu Gothic UI Semilight" panose="020B0400000000000000" pitchFamily="34" charset="-128"/>
                <a:cs typeface="Khmer OS Muol Light" panose="02000500000000020004" pitchFamily="2" charset="0"/>
              </a:rPr>
              <a:t>សម្បទា៖</a:t>
            </a:r>
          </a:p>
          <a:p>
            <a:pPr>
              <a:lnSpc>
                <a:spcPct val="170000"/>
              </a:lnSpc>
            </a:pPr>
            <a:r>
              <a:rPr lang="km-KH" sz="2400" dirty="0">
                <a:latin typeface="Khmer OS Battambang" panose="02000500000000020004" pitchFamily="2" charset="0"/>
                <a:ea typeface="Yu Gothic UI Semilight" panose="020B0400000000000000" pitchFamily="34" charset="-128"/>
                <a:cs typeface="Khmer OS Battambang" panose="02000500000000020004" pitchFamily="2" charset="0"/>
              </a:rPr>
              <a:t>និស្សិតអាច</a:t>
            </a:r>
            <a:r>
              <a:rPr lang="km-KH" sz="2400" b="1" dirty="0">
                <a:latin typeface="Khmer OS Muol Pali" panose="02000500000000020004" pitchFamily="2" charset="0"/>
                <a:cs typeface="Khmer OS Muol Pali" panose="02000500000000020004" pitchFamily="2" charset="0"/>
              </a:rPr>
              <a:t>ប្រកបកិច្ចការវិជ្ជាជីវៈឆ្មប</a:t>
            </a:r>
            <a:r>
              <a:rPr lang="km-KH" sz="2400" dirty="0">
                <a:latin typeface="Khmer OS Battambang" panose="02000500000000020004" pitchFamily="2" charset="0"/>
                <a:ea typeface="Yu Gothic UI Semilight" panose="020B0400000000000000" pitchFamily="34" charset="-128"/>
                <a:cs typeface="Khmer OS Battambang" panose="02000500000000020004" pitchFamily="2" charset="0"/>
              </a:rPr>
              <a:t>ដោយផ្អែកលើ</a:t>
            </a:r>
            <a:r>
              <a:rPr lang="km-KH" sz="2400" b="1" dirty="0">
                <a:latin typeface="Khmer OS Muol Pali" panose="02000500000000020004" pitchFamily="2" charset="0"/>
                <a:cs typeface="Khmer OS Muol Pali" panose="02000500000000020004" pitchFamily="2" charset="0"/>
              </a:rPr>
              <a:t>ភស្តុតាងជាក់ស្តែង</a:t>
            </a:r>
            <a:endParaRPr lang="en-US" sz="2400" b="1" dirty="0">
              <a:latin typeface="Khmer OS Muol Pali" panose="02000500000000020004" pitchFamily="2" charset="0"/>
              <a:cs typeface="Khmer OS Muol Pali" panose="02000500000000020004" pitchFamily="2" charset="0"/>
            </a:endParaRPr>
          </a:p>
          <a:p>
            <a:pPr>
              <a:lnSpc>
                <a:spcPct val="170000"/>
              </a:lnSpc>
            </a:pPr>
            <a:r>
              <a:rPr lang="km-KH" sz="2400" dirty="0">
                <a:latin typeface="Khmer OS Battambang" panose="02000500000000020004" pitchFamily="2" charset="0"/>
                <a:cs typeface="Khmer OS Battambang" panose="02000500000000020004" pitchFamily="2" charset="0"/>
              </a:rPr>
              <a:t>ប្រកបដោយ</a:t>
            </a:r>
            <a:r>
              <a:rPr lang="km-KH" sz="2400" b="1" dirty="0">
                <a:latin typeface="Khmer OS Muol Pali" panose="02000500000000020004" pitchFamily="2" charset="0"/>
                <a:cs typeface="Khmer OS Muol Pali" panose="02000500000000020004" pitchFamily="2" charset="0"/>
              </a:rPr>
              <a:t>ប្រសិទ្ធភាព</a:t>
            </a:r>
            <a:endParaRPr lang="en-US" sz="2000" dirty="0">
              <a:latin typeface="Khmer Muol" panose="02000500000000020004" pitchFamily="2" charset="0"/>
              <a:cs typeface="Khmer Muol" panose="02000500000000020004" pitchFamily="2" charset="0"/>
            </a:endParaRPr>
          </a:p>
          <a:p>
            <a:pPr>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185269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dirty="0">
                <a:solidFill>
                  <a:srgbClr val="FF0000"/>
                </a:solidFill>
                <a:latin typeface="Khmer OS Muol Light" panose="02000500000000020004" pitchFamily="2" charset="0"/>
                <a:cs typeface="Khmer OS Muol Light" panose="02000500000000020004" pitchFamily="2" charset="0"/>
              </a:rPr>
              <a:t>ការធ្វើអន្តេវាសិក</a:t>
            </a:r>
            <a:endParaRPr lang="en-US" dirty="0"/>
          </a:p>
        </p:txBody>
      </p:sp>
      <p:sp>
        <p:nvSpPr>
          <p:cNvPr id="3" name="Content Placeholder 2"/>
          <p:cNvSpPr>
            <a:spLocks noGrp="1"/>
          </p:cNvSpPr>
          <p:nvPr>
            <p:ph idx="1"/>
          </p:nvPr>
        </p:nvSpPr>
        <p:spPr>
          <a:xfrm>
            <a:off x="607222" y="1131590"/>
            <a:ext cx="7886700" cy="3774281"/>
          </a:xfrm>
        </p:spPr>
        <p:txBody>
          <a:bodyPr>
            <a:normAutofit lnSpcReduction="10000"/>
          </a:bodyPr>
          <a:lstStyle/>
          <a:p>
            <a:pPr marL="0" indent="0">
              <a:buNone/>
            </a:pPr>
            <a:r>
              <a:rPr lang="km-KH" sz="1800" dirty="0">
                <a:latin typeface="Calibri" panose="020F0502020204030204" pitchFamily="34" charset="0"/>
                <a:ea typeface="Calibri" panose="020F0502020204030204" pitchFamily="34" charset="0"/>
                <a:cs typeface="Khmer OS Muol Light" panose="02000500000000020004" pitchFamily="2" charset="0"/>
              </a:rPr>
              <a:t>ការធ្វើអន្តេវាសិក</a:t>
            </a:r>
            <a:r>
              <a:rPr lang="km-KH" sz="2000" dirty="0">
                <a:latin typeface="Calibri" panose="020F0502020204030204" pitchFamily="34" charset="0"/>
                <a:ea typeface="Calibri" panose="020F0502020204030204" pitchFamily="34" charset="0"/>
                <a:cs typeface="Khmer OS Muol Light" panose="02000500000000020004" pitchFamily="2" charset="0"/>
              </a:rPr>
              <a:t>​</a:t>
            </a:r>
            <a:r>
              <a:rPr lang="km-KH" sz="2000" dirty="0">
                <a:latin typeface="Calibri" panose="020F0502020204030204" pitchFamily="34" charset="0"/>
                <a:ea typeface="Calibri" panose="020F0502020204030204" pitchFamily="34" charset="0"/>
                <a:cs typeface="Khmer OS Battambang" panose="02000500000000020004" pitchFamily="2" charset="0"/>
              </a:rPr>
              <a:t>  ប្រព្រឹត្តនៅតាមកន្លែងធ្វើការផ្ទាល់របស់និស្សិតម្នាក់ៗ។ </a:t>
            </a:r>
            <a:endParaRPr lang="en-NZ" sz="1800" dirty="0">
              <a:latin typeface="Calibri" panose="020F0502020204030204" pitchFamily="34" charset="0"/>
              <a:ea typeface="Calibri" panose="020F0502020204030204" pitchFamily="34" charset="0"/>
              <a:cs typeface="DaunPenh" panose="01010101010101010101" pitchFamily="2" charset="0"/>
            </a:endParaRPr>
          </a:p>
          <a:p>
            <a:pPr marL="0" indent="0">
              <a:buNone/>
            </a:pPr>
            <a:r>
              <a:rPr lang="km-KH" sz="1800" dirty="0">
                <a:latin typeface="Calibri" panose="020F0502020204030204" pitchFamily="34" charset="0"/>
                <a:ea typeface="Calibri" panose="020F0502020204030204" pitchFamily="34" charset="0"/>
                <a:cs typeface="DaunPenh" panose="01010101010101010101" pitchFamily="2" charset="0"/>
              </a:rPr>
              <a:t>     </a:t>
            </a:r>
            <a:r>
              <a:rPr lang="km-KH" sz="1800" dirty="0">
                <a:solidFill>
                  <a:srgbClr val="0033CC"/>
                </a:solidFill>
                <a:latin typeface="Khmer OS Battambang" panose="02000500000000020004" pitchFamily="2" charset="0"/>
                <a:ea typeface="Calibri" panose="020F0502020204030204" pitchFamily="34" charset="0"/>
                <a:cs typeface="Khmer OS Battambang" panose="02000500000000020004" pitchFamily="2" charset="0"/>
              </a:rPr>
              <a:t>សម្គាល់៖  ដើម្បីធានាដល់សុវត្ថិភាពនិស្សិតក្នុងដំណាក់កាល មានរោគរាតត្បាតកូវីដ</a:t>
            </a:r>
          </a:p>
          <a:p>
            <a:pPr marL="0" indent="0" algn="ctr">
              <a:lnSpc>
                <a:spcPct val="200000"/>
              </a:lnSpc>
              <a:buNone/>
            </a:pPr>
            <a:r>
              <a:rPr lang="km-KH" sz="3200" dirty="0">
                <a:solidFill>
                  <a:srgbClr val="FF0000"/>
                </a:solidFill>
                <a:latin typeface="Calibri" panose="020F0502020204030204" pitchFamily="34" charset="0"/>
                <a:ea typeface="Calibri" panose="020F0502020204030204" pitchFamily="34" charset="0"/>
                <a:cs typeface="Khmer OS Muol Light" panose="02000500000000020004" pitchFamily="2" charset="0"/>
              </a:rPr>
              <a:t>ការវាយតម្លៃសិក្សា៖</a:t>
            </a:r>
            <a:r>
              <a:rPr lang="km-KH" sz="3200" dirty="0">
                <a:solidFill>
                  <a:srgbClr val="FF0000"/>
                </a:solidFill>
                <a:latin typeface="Calibri" panose="020F0502020204030204" pitchFamily="34" charset="0"/>
                <a:ea typeface="Calibri" panose="020F0502020204030204" pitchFamily="34" charset="0"/>
                <a:cs typeface="Khmer OS Battambang" panose="02000500000000020004" pitchFamily="2" charset="0"/>
              </a:rPr>
              <a:t>  </a:t>
            </a:r>
          </a:p>
          <a:p>
            <a:pPr lvl="1">
              <a:lnSpc>
                <a:spcPct val="200000"/>
              </a:lnSpc>
            </a:pPr>
            <a:r>
              <a:rPr lang="km-KH" sz="2000" dirty="0">
                <a:latin typeface="Calibri" panose="020F0502020204030204" pitchFamily="34" charset="0"/>
                <a:ea typeface="Calibri" panose="020F0502020204030204" pitchFamily="34" charset="0"/>
                <a:cs typeface="Khmer OS Battambang" panose="02000500000000020004" pitchFamily="2" charset="0"/>
              </a:rPr>
              <a:t>ការប្រឡងបញ្ចប់ម៉ូឌុលនីមួយៗ ដូចនឹងវគ្គទី១ ដែរ </a:t>
            </a:r>
          </a:p>
          <a:p>
            <a:pPr lvl="1">
              <a:lnSpc>
                <a:spcPct val="200000"/>
              </a:lnSpc>
            </a:pPr>
            <a:r>
              <a:rPr lang="km-KH" sz="2000" dirty="0">
                <a:latin typeface="Calibri" panose="020F0502020204030204" pitchFamily="34" charset="0"/>
                <a:ea typeface="Calibri" panose="020F0502020204030204" pitchFamily="34" charset="0"/>
                <a:cs typeface="Khmer OS Battambang" panose="02000500000000020004" pitchFamily="2" charset="0"/>
              </a:rPr>
              <a:t>កិច្ចការឲ្យធ្វើនៅផ្ទះ និង</a:t>
            </a:r>
          </a:p>
          <a:p>
            <a:pPr lvl="1">
              <a:lnSpc>
                <a:spcPct val="200000"/>
              </a:lnSpc>
            </a:pPr>
            <a:r>
              <a:rPr lang="km-KH" sz="2000" dirty="0">
                <a:latin typeface="Calibri" panose="020F0502020204030204" pitchFamily="34" charset="0"/>
                <a:ea typeface="Calibri" panose="020F0502020204030204" pitchFamily="34" charset="0"/>
                <a:cs typeface="Khmer OS Battambang" panose="02000500000000020004" pitchFamily="2" charset="0"/>
              </a:rPr>
              <a:t>របាយការណ៍ការងារអនុវត្តក្នុងពេលធ្វើអន្តេវាសិក </a:t>
            </a:r>
            <a:endParaRPr lang="en-NZ" sz="2000" dirty="0">
              <a:latin typeface="Calibri" panose="020F0502020204030204" pitchFamily="34" charset="0"/>
              <a:ea typeface="Calibri" panose="020F0502020204030204" pitchFamily="34" charset="0"/>
              <a:cs typeface="DaunPenh" panose="01010101010101010101" pitchFamily="2" charset="0"/>
            </a:endParaRPr>
          </a:p>
        </p:txBody>
      </p:sp>
    </p:spTree>
    <p:extLst>
      <p:ext uri="{BB962C8B-B14F-4D97-AF65-F5344CB8AC3E}">
        <p14:creationId xmlns:p14="http://schemas.microsoft.com/office/powerpoint/2010/main" val="2828876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sz="3600" dirty="0">
                <a:solidFill>
                  <a:srgbClr val="FF0000"/>
                </a:solidFill>
                <a:latin typeface="Calibri" panose="020F0502020204030204" pitchFamily="34" charset="0"/>
                <a:ea typeface="Calibri" panose="020F0502020204030204" pitchFamily="34" charset="0"/>
                <a:cs typeface="Khmer OS Muol Light" panose="02000500000000020004" pitchFamily="2" charset="0"/>
              </a:rPr>
              <a:t>ភាពអំណោយផលក្នុងការអនុវត្ត</a:t>
            </a:r>
            <a:endParaRPr lang="en-US" dirty="0"/>
          </a:p>
        </p:txBody>
      </p:sp>
      <p:sp>
        <p:nvSpPr>
          <p:cNvPr id="3" name="Content Placeholder 2"/>
          <p:cNvSpPr>
            <a:spLocks noGrp="1"/>
          </p:cNvSpPr>
          <p:nvPr>
            <p:ph idx="1"/>
          </p:nvPr>
        </p:nvSpPr>
        <p:spPr>
          <a:xfrm>
            <a:off x="628650" y="1268016"/>
            <a:ext cx="7886700" cy="3774281"/>
          </a:xfrm>
        </p:spPr>
        <p:txBody>
          <a:bodyPr>
            <a:normAutofit/>
          </a:bodyPr>
          <a:lstStyle/>
          <a:p>
            <a:pPr marL="0" indent="0">
              <a:lnSpc>
                <a:spcPct val="200000"/>
              </a:lnSpc>
              <a:buNone/>
            </a:pPr>
            <a:r>
              <a:rPr lang="km-KH" sz="2000" dirty="0">
                <a:latin typeface="Khmer OS Muol Light" panose="02000500000000020004" pitchFamily="2" charset="0"/>
                <a:ea typeface="Calibri" panose="020F0502020204030204" pitchFamily="34" charset="0"/>
                <a:cs typeface="Khmer OS Muol Light" panose="02000500000000020004" pitchFamily="2" charset="0"/>
              </a:rPr>
              <a:t>កិច្ចសហការល្អ​ </a:t>
            </a:r>
          </a:p>
          <a:p>
            <a:pPr lvl="1">
              <a:lnSpc>
                <a:spcPct val="200000"/>
              </a:lnSpc>
            </a:pPr>
            <a:r>
              <a:rPr lang="km-KH" dirty="0">
                <a:latin typeface="Khmer OS Battambang" panose="02000500000000020004" pitchFamily="2" charset="0"/>
                <a:ea typeface="Calibri" panose="020F0502020204030204" pitchFamily="34" charset="0"/>
                <a:cs typeface="Khmer OS Battambang" panose="02000500000000020004" pitchFamily="2" charset="0"/>
              </a:rPr>
              <a:t>ក្រុមសាស្ត្រាចារ្យ និងក្រុមសម្របសម្រួលគម្រោង </a:t>
            </a:r>
          </a:p>
          <a:p>
            <a:pPr lvl="1">
              <a:lnSpc>
                <a:spcPct val="200000"/>
              </a:lnSpc>
            </a:pPr>
            <a:r>
              <a:rPr lang="km-KH" dirty="0">
                <a:latin typeface="Khmer OS Battambang" panose="02000500000000020004" pitchFamily="2" charset="0"/>
                <a:ea typeface="Calibri" panose="020F0502020204030204" pitchFamily="34" charset="0"/>
                <a:cs typeface="Khmer OS Battambang" panose="02000500000000020004" pitchFamily="2" charset="0"/>
              </a:rPr>
              <a:t>ដៃគូគម្រោងក្នុងនិងក្រៅប្រទេស </a:t>
            </a:r>
          </a:p>
          <a:p>
            <a:pPr lvl="1">
              <a:lnSpc>
                <a:spcPct val="200000"/>
              </a:lnSpc>
            </a:pPr>
            <a:r>
              <a:rPr lang="km-KH" dirty="0">
                <a:latin typeface="Khmer OS Battambang" panose="02000500000000020004" pitchFamily="2" charset="0"/>
                <a:ea typeface="Calibri" panose="020F0502020204030204" pitchFamily="34" charset="0"/>
                <a:cs typeface="Khmer OS Battambang" panose="02000500000000020004" pitchFamily="2" charset="0"/>
              </a:rPr>
              <a:t>អ្នកឧបត្ថម្ភពីសហគមន៍អ៊ឺរុប </a:t>
            </a:r>
          </a:p>
          <a:p>
            <a:pPr lvl="1">
              <a:lnSpc>
                <a:spcPct val="200000"/>
              </a:lnSpc>
            </a:pPr>
            <a:r>
              <a:rPr lang="km-KH" dirty="0">
                <a:latin typeface="Khmer OS Battambang" panose="02000500000000020004" pitchFamily="2" charset="0"/>
                <a:ea typeface="Calibri" panose="020F0502020204030204" pitchFamily="34" charset="0"/>
                <a:cs typeface="Khmer OS Battambang" panose="02000500000000020004" pitchFamily="2" charset="0"/>
              </a:rPr>
              <a:t>មានឧបករណ៍និងសម្ភារៈសិក្សាដែលបានរៀបចំហើយស្រេច រួមទាំងមានឯកសារយោង។   </a:t>
            </a:r>
            <a:endParaRPr lang="en-NZ" dirty="0">
              <a:latin typeface="Khmer OS Battambang" panose="02000500000000020004" pitchFamily="2" charset="0"/>
              <a:cs typeface="Khmer OS Battambang" panose="02000500000000020004" pitchFamily="2" charset="0"/>
            </a:endParaRPr>
          </a:p>
          <a:p>
            <a:endParaRPr lang="en-US" dirty="0"/>
          </a:p>
        </p:txBody>
      </p:sp>
    </p:spTree>
    <p:extLst>
      <p:ext uri="{BB962C8B-B14F-4D97-AF65-F5344CB8AC3E}">
        <p14:creationId xmlns:p14="http://schemas.microsoft.com/office/powerpoint/2010/main" val="2670085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sz="3600" dirty="0">
                <a:solidFill>
                  <a:srgbClr val="FF0000"/>
                </a:solidFill>
                <a:latin typeface="Calibri" panose="020F0502020204030204" pitchFamily="34" charset="0"/>
                <a:ea typeface="Calibri" panose="020F0502020204030204" pitchFamily="34" charset="0"/>
                <a:cs typeface="Khmer OS Muol Light" panose="02000500000000020004" pitchFamily="2" charset="0"/>
              </a:rPr>
              <a:t>ការលំបាក និងឧបសគ្គ</a:t>
            </a:r>
            <a:endParaRPr lang="en-US" dirty="0"/>
          </a:p>
        </p:txBody>
      </p:sp>
      <p:sp>
        <p:nvSpPr>
          <p:cNvPr id="3" name="Content Placeholder 2"/>
          <p:cNvSpPr>
            <a:spLocks noGrp="1"/>
          </p:cNvSpPr>
          <p:nvPr>
            <p:ph idx="1"/>
          </p:nvPr>
        </p:nvSpPr>
        <p:spPr/>
        <p:txBody>
          <a:bodyPr>
            <a:normAutofit fontScale="70000" lnSpcReduction="20000"/>
          </a:bodyPr>
          <a:lstStyle/>
          <a:p>
            <a:pPr>
              <a:lnSpc>
                <a:spcPct val="170000"/>
              </a:lnSpc>
            </a:pPr>
            <a:r>
              <a:rPr lang="km-KH" sz="2400" dirty="0">
                <a:ea typeface="Calibri" panose="020F0502020204030204" pitchFamily="34" charset="0"/>
                <a:cs typeface="Khmer OS Battambang" panose="02000500000000020004" pitchFamily="2" charset="0"/>
              </a:rPr>
              <a:t>ការរៀបចំបកប្រែមេរៀនពីភាសាបរទេសមកជាភាសាជាតិ </a:t>
            </a:r>
            <a:endParaRPr lang="en-US" sz="2400" dirty="0">
              <a:ea typeface="Calibri" panose="020F0502020204030204" pitchFamily="34" charset="0"/>
              <a:cs typeface="Khmer OS Battambang" panose="02000500000000020004" pitchFamily="2" charset="0"/>
            </a:endParaRPr>
          </a:p>
          <a:p>
            <a:pPr>
              <a:lnSpc>
                <a:spcPct val="17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ចំណេះដឹងភាសាបរទេសរបស់និស្សិតនៅមានកម្រិត</a:t>
            </a:r>
            <a:endParaRPr lang="en-NZ" sz="2400" dirty="0">
              <a:latin typeface="Calibri" panose="020F0502020204030204" pitchFamily="34" charset="0"/>
              <a:ea typeface="Calibri" panose="020F0502020204030204" pitchFamily="34" charset="0"/>
              <a:cs typeface="DaunPenh" panose="01010101010101010101" pitchFamily="2" charset="0"/>
            </a:endParaRPr>
          </a:p>
          <a:p>
            <a:pPr>
              <a:lnSpc>
                <a:spcPct val="17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មិនអាចឲ្យនិស្សិតមករៀនផ្ទាល់បាន</a:t>
            </a:r>
            <a:endParaRPr lang="en-NZ" sz="2400" dirty="0">
              <a:latin typeface="Calibri" panose="020F0502020204030204" pitchFamily="34" charset="0"/>
              <a:ea typeface="Calibri" panose="020F0502020204030204" pitchFamily="34" charset="0"/>
              <a:cs typeface="DaunPenh" panose="01010101010101010101" pitchFamily="2" charset="0"/>
            </a:endParaRPr>
          </a:p>
          <a:p>
            <a:pPr>
              <a:lnSpc>
                <a:spcPct val="17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ប្រព័ន្ធអ៊ិនធឺំណិតមានភាពរអាក់រអួលដោយពេល</a:t>
            </a:r>
            <a:endParaRPr lang="en-NZ" sz="2400" dirty="0">
              <a:latin typeface="Calibri" panose="020F0502020204030204" pitchFamily="34" charset="0"/>
              <a:ea typeface="Calibri" panose="020F0502020204030204" pitchFamily="34" charset="0"/>
              <a:cs typeface="DaunPenh" panose="01010101010101010101" pitchFamily="2" charset="0"/>
            </a:endParaRPr>
          </a:p>
          <a:p>
            <a:pPr>
              <a:lnSpc>
                <a:spcPct val="17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ការធ្វើអន្តេវាសិកមិនសូវមានប្រសិទ្ធភាព ដោយមិនបានចុះតាមដានដោយផ្ទាល់</a:t>
            </a:r>
            <a:r>
              <a:rPr lang="km-KH" sz="2400" dirty="0">
                <a:latin typeface="Calibri" panose="020F0502020204030204" pitchFamily="34" charset="0"/>
                <a:ea typeface="Calibri" panose="020F0502020204030204" pitchFamily="34" charset="0"/>
                <a:cs typeface="Khmer OS Muol Light" panose="02000500000000020004" pitchFamily="2" charset="0"/>
              </a:rPr>
              <a:t> </a:t>
            </a:r>
            <a:endParaRPr lang="en-US" sz="2400" dirty="0">
              <a:latin typeface="Calibri" panose="020F0502020204030204" pitchFamily="34" charset="0"/>
              <a:ea typeface="Calibri" panose="020F0502020204030204" pitchFamily="34" charset="0"/>
              <a:cs typeface="Khmer OS Muol Light" panose="02000500000000020004" pitchFamily="2" charset="0"/>
            </a:endParaRPr>
          </a:p>
          <a:p>
            <a:pPr>
              <a:lnSpc>
                <a:spcPct val="170000"/>
              </a:lnSpc>
            </a:pPr>
            <a:r>
              <a:rPr lang="km-KH" sz="2400" dirty="0">
                <a:latin typeface="Calibri" panose="020F0502020204030204" pitchFamily="34" charset="0"/>
                <a:ea typeface="Calibri" panose="020F0502020204030204" pitchFamily="34" charset="0"/>
                <a:cs typeface="Khmer OS Muol Light" panose="02000500000000020004" pitchFamily="2" charset="0"/>
              </a:rPr>
              <a:t>ការអនុវត្តគម្រោងចំពេលដែលកើតមានរោគរាតត្បាតកូវីដជាសាកល</a:t>
            </a:r>
            <a:endParaRPr lang="en-NZ" sz="2400" dirty="0">
              <a:latin typeface="Calibri" panose="020F0502020204030204" pitchFamily="34" charset="0"/>
              <a:ea typeface="Calibri" panose="020F0502020204030204" pitchFamily="34" charset="0"/>
              <a:cs typeface="DaunPenh" panose="01010101010101010101" pitchFamily="2" charset="0"/>
            </a:endParaRPr>
          </a:p>
          <a:p>
            <a:pPr marL="0" indent="0">
              <a:buNone/>
            </a:pPr>
            <a:r>
              <a:rPr lang="en-US" dirty="0"/>
              <a:t> </a:t>
            </a:r>
          </a:p>
          <a:p>
            <a:endParaRPr lang="en-US" b="1" dirty="0"/>
          </a:p>
        </p:txBody>
      </p:sp>
    </p:spTree>
    <p:extLst>
      <p:ext uri="{BB962C8B-B14F-4D97-AF65-F5344CB8AC3E}">
        <p14:creationId xmlns:p14="http://schemas.microsoft.com/office/powerpoint/2010/main" val="826307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sz="3600" dirty="0">
                <a:solidFill>
                  <a:srgbClr val="FF0000"/>
                </a:solidFill>
                <a:latin typeface="Khmer OS Muol Light" panose="02000500000000020004" pitchFamily="2" charset="0"/>
                <a:cs typeface="Khmer OS Muol Light" panose="02000500000000020004" pitchFamily="2" charset="0"/>
              </a:rPr>
              <a:t>ការសន្និដ្ឋាន</a:t>
            </a:r>
            <a:endParaRPr lang="en-US" b="1" dirty="0"/>
          </a:p>
        </p:txBody>
      </p:sp>
      <p:sp>
        <p:nvSpPr>
          <p:cNvPr id="3" name="Content Placeholder 2"/>
          <p:cNvSpPr>
            <a:spLocks noGrp="1"/>
          </p:cNvSpPr>
          <p:nvPr>
            <p:ph idx="1"/>
          </p:nvPr>
        </p:nvSpPr>
        <p:spPr/>
        <p:txBody>
          <a:bodyPr>
            <a:normAutofit fontScale="70000" lnSpcReduction="20000"/>
          </a:bodyPr>
          <a:lstStyle/>
          <a:p>
            <a:pPr>
              <a:lnSpc>
                <a:spcPct val="20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ទទួលបានការលើកកម្ពស់អំពីចំណេះដឹង ជំនាញ និងឥរិយាបថវិជ្ជាជីវៈឆ្មបជាន់ខ្ពស់ ចំពោះអ្នកមានអាជីពពាក់ព័ន្ធនឹងឆ្មប បានមួយកម្រិតបន្ថែមទៀត។ រំពឹងថា ពួកគាត់អាចស្វ័យសិក្សាបន្តទៅតាមការអភិវឌ្ឍនៃវិទ្យាសាស្ត្របច្ចេកវិទ្យា សេដ្ឋកិច្ច និងសង្គម។</a:t>
            </a:r>
          </a:p>
          <a:p>
            <a:pPr>
              <a:lnSpc>
                <a:spcPct val="200000"/>
              </a:lnSpc>
            </a:pPr>
            <a:r>
              <a:rPr lang="km-KH" sz="2400" dirty="0">
                <a:latin typeface="Calibri" panose="020F0502020204030204" pitchFamily="34" charset="0"/>
                <a:ea typeface="Calibri" panose="020F0502020204030204" pitchFamily="34" charset="0"/>
                <a:cs typeface="Khmer OS Battambang" panose="02000500000000020004" pitchFamily="2" charset="0"/>
              </a:rPr>
              <a:t>មានការរំពឹងទុកថានឹងអាចប្រើប្រាស់លទ្ធផលដែលទទួលបានពីកម្មវិធីសេហ្វម៉ានេះ ដើម្បីចូលរួមចំណែកក្នុងការអភិវឌ្ឍវិជ្ជាជីវៈឆ្មបរបស់កម្ពុជា ឲ្យកាន់តែប្រសើរឡើង។</a:t>
            </a:r>
            <a:endParaRPr lang="en-NZ" sz="2400" dirty="0">
              <a:latin typeface="Calibri" panose="020F0502020204030204" pitchFamily="34" charset="0"/>
              <a:ea typeface="Calibri" panose="020F0502020204030204" pitchFamily="34" charset="0"/>
              <a:cs typeface="DaunPenh" panose="01010101010101010101" pitchFamily="2" charset="0"/>
            </a:endParaRPr>
          </a:p>
          <a:p>
            <a:endParaRPr lang="en-US" dirty="0"/>
          </a:p>
        </p:txBody>
      </p:sp>
    </p:spTree>
    <p:extLst>
      <p:ext uri="{BB962C8B-B14F-4D97-AF65-F5344CB8AC3E}">
        <p14:creationId xmlns:p14="http://schemas.microsoft.com/office/powerpoint/2010/main" val="2161211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8FB5CA6-97B6-4A08-B037-3D66D46C6762}"/>
              </a:ext>
            </a:extLst>
          </p:cNvPr>
          <p:cNvSpPr>
            <a:spLocks noGrp="1"/>
          </p:cNvSpPr>
          <p:nvPr>
            <p:ph idx="1"/>
          </p:nvPr>
        </p:nvSpPr>
        <p:spPr>
          <a:xfrm>
            <a:off x="628650" y="555526"/>
            <a:ext cx="7886700" cy="4077197"/>
          </a:xfrm>
        </p:spPr>
        <p:txBody>
          <a:bodyPr/>
          <a:lstStyle/>
          <a:p>
            <a:pPr>
              <a:buNone/>
            </a:pPr>
            <a:endParaRPr lang="en-US" dirty="0"/>
          </a:p>
          <a:p>
            <a:pPr>
              <a:buNone/>
            </a:pPr>
            <a:endParaRPr lang="en-US" dirty="0"/>
          </a:p>
          <a:p>
            <a:pPr>
              <a:buNone/>
            </a:pPr>
            <a:endParaRPr lang="en-US" dirty="0"/>
          </a:p>
          <a:p>
            <a:pPr algn="ctr">
              <a:buNone/>
            </a:pPr>
            <a:endParaRPr lang="en-US" sz="3600" dirty="0"/>
          </a:p>
          <a:p>
            <a:pPr algn="ctr">
              <a:buNone/>
            </a:pPr>
            <a:r>
              <a:rPr lang="en-US" sz="3600" dirty="0"/>
              <a:t>Thank you for your patience</a:t>
            </a:r>
          </a:p>
        </p:txBody>
      </p:sp>
    </p:spTree>
    <p:extLst>
      <p:ext uri="{BB962C8B-B14F-4D97-AF65-F5344CB8AC3E}">
        <p14:creationId xmlns:p14="http://schemas.microsoft.com/office/powerpoint/2010/main" val="3012928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C3C5ED5C-7301-45B4-AF07-21FCF7E820C8}"/>
              </a:ext>
            </a:extLst>
          </p:cNvPr>
          <p:cNvSpPr>
            <a:spLocks noGrp="1"/>
          </p:cNvSpPr>
          <p:nvPr>
            <p:ph idx="1"/>
          </p:nvPr>
        </p:nvSpPr>
        <p:spPr/>
        <p:txBody>
          <a:bodyPr>
            <a:normAutofit/>
          </a:bodyPr>
          <a:lstStyle/>
          <a:p>
            <a:pPr marL="0" indent="0">
              <a:lnSpc>
                <a:spcPct val="200000"/>
              </a:lnSpc>
              <a:buNone/>
            </a:pPr>
            <a:r>
              <a:rPr lang="km-KH" sz="2000" dirty="0">
                <a:latin typeface="Khmer OS Battambang" panose="02000500000000020004" pitchFamily="2" charset="0"/>
                <a:cs typeface="Khmer OS Battambang" panose="02000500000000020004" pitchFamily="2" charset="0"/>
              </a:rPr>
              <a:t>៣.</a:t>
            </a:r>
            <a:r>
              <a:rPr lang="en-US" sz="2000" dirty="0">
                <a:latin typeface="Khmer OS Battambang" panose="02000500000000020004" pitchFamily="2" charset="0"/>
                <a:cs typeface="Khmer OS Battambang" panose="02000500000000020004" pitchFamily="2" charset="0"/>
              </a:rPr>
              <a:t> </a:t>
            </a:r>
            <a:r>
              <a:rPr lang="km-KH" sz="2000" b="1" dirty="0">
                <a:solidFill>
                  <a:srgbClr val="0033CC"/>
                </a:solidFill>
                <a:latin typeface="Khmer OS Battambang" panose="02000500000000020004" pitchFamily="2" charset="0"/>
                <a:cs typeface="Khmer OS Battambang" panose="02000500000000020004" pitchFamily="2" charset="0"/>
              </a:rPr>
              <a:t>អតីតនិស្សិតម្នាក់ៗ</a:t>
            </a:r>
            <a:r>
              <a:rPr lang="en-US" sz="2000" b="1" dirty="0">
                <a:solidFill>
                  <a:srgbClr val="0033CC"/>
                </a:solidFill>
                <a:latin typeface="Khmer OS Battambang" panose="02000500000000020004" pitchFamily="2" charset="0"/>
                <a:cs typeface="Khmer OS Battambang" panose="02000500000000020004" pitchFamily="2" charset="0"/>
              </a:rPr>
              <a:t> </a:t>
            </a:r>
            <a:r>
              <a:rPr lang="km-KH" sz="2000" b="1" dirty="0">
                <a:solidFill>
                  <a:srgbClr val="0033CC"/>
                </a:solidFill>
                <a:latin typeface="Khmer OS Battambang" panose="02000500000000020004" pitchFamily="2" charset="0"/>
                <a:cs typeface="Khmer OS Battambang" panose="02000500000000020004" pitchFamily="2" charset="0"/>
              </a:rPr>
              <a:t>គប្បីដើរតួជាជនស្នូល ជួយបន្តវេនចែករំលែកនិងជំរុញលើកទឹកចិត្តឆ្មបផ្សេងទៀត ឱុ្យចូលរួមក្នុងគ្រួសារ</a:t>
            </a:r>
            <a:r>
              <a:rPr lang="en-NZ" sz="2000" b="1" dirty="0" err="1">
                <a:solidFill>
                  <a:srgbClr val="0033CC"/>
                </a:solidFill>
                <a:latin typeface="Khmer OS Battambang" panose="02000500000000020004" pitchFamily="2" charset="0"/>
                <a:cs typeface="Khmer OS Battambang" panose="02000500000000020004" pitchFamily="2" charset="0"/>
              </a:rPr>
              <a:t>SafeMa</a:t>
            </a:r>
            <a:r>
              <a:rPr lang="en-NZ" sz="2000" b="1" dirty="0">
                <a:solidFill>
                  <a:srgbClr val="0033CC"/>
                </a:solidFill>
                <a:latin typeface="Khmer OS Battambang" panose="02000500000000020004" pitchFamily="2" charset="0"/>
                <a:cs typeface="Khmer OS Battambang" panose="02000500000000020004" pitchFamily="2" charset="0"/>
              </a:rPr>
              <a:t> </a:t>
            </a:r>
            <a:r>
              <a:rPr lang="km-KH" sz="2000" dirty="0">
                <a:latin typeface="Khmer OS Battambang" panose="02000500000000020004" pitchFamily="2" charset="0"/>
                <a:cs typeface="Khmer OS Battambang" panose="02000500000000020004" pitchFamily="2" charset="0"/>
              </a:rPr>
              <a:t>តាមការអប់រំបន្តតាមរយៈអនឡាញនិង</a:t>
            </a:r>
            <a:r>
              <a:rPr lang="en-US" sz="2000" dirty="0">
                <a:latin typeface="Khmer OS Battambang" panose="02000500000000020004" pitchFamily="2" charset="0"/>
                <a:cs typeface="Khmer OS Battambang" panose="02000500000000020004" pitchFamily="2" charset="0"/>
              </a:rPr>
              <a:t> </a:t>
            </a:r>
            <a:r>
              <a:rPr lang="km-KH" sz="2000" dirty="0">
                <a:latin typeface="Khmer OS Battambang" panose="02000500000000020004" pitchFamily="2" charset="0"/>
                <a:cs typeface="Khmer OS Battambang" panose="02000500000000020004" pitchFamily="2" charset="0"/>
              </a:rPr>
              <a:t>អាចមានលទ្ធភាពចូលទៅប្រើ </a:t>
            </a:r>
            <a:r>
              <a:rPr lang="en-NZ" sz="2000" dirty="0" err="1">
                <a:latin typeface="Khmer OS Battambang" panose="02000500000000020004" pitchFamily="2" charset="0"/>
                <a:cs typeface="Khmer OS Battambang" panose="02000500000000020004" pitchFamily="2" charset="0"/>
              </a:rPr>
              <a:t>SafeMa</a:t>
            </a:r>
            <a:r>
              <a:rPr lang="en-NZ" sz="2000" dirty="0">
                <a:latin typeface="Khmer OS Battambang" panose="02000500000000020004" pitchFamily="2" charset="0"/>
                <a:cs typeface="Khmer OS Battambang" panose="02000500000000020004" pitchFamily="2" charset="0"/>
              </a:rPr>
              <a:t>-MOOC </a:t>
            </a:r>
            <a:r>
              <a:rPr lang="km-KH" sz="2000" dirty="0">
                <a:latin typeface="Khmer OS Battambang" panose="02000500000000020004" pitchFamily="2" charset="0"/>
                <a:cs typeface="Khmer OS Battambang" panose="02000500000000020004" pitchFamily="2" charset="0"/>
              </a:rPr>
              <a:t>បាន។</a:t>
            </a:r>
            <a:endParaRPr lang="en-NZ" sz="2000" dirty="0">
              <a:latin typeface="Khmer OS Battambang" panose="02000500000000020004" pitchFamily="2" charset="0"/>
              <a:cs typeface="Khmer OS Battambang" panose="02000500000000020004" pitchFamily="2" charset="0"/>
            </a:endParaRPr>
          </a:p>
          <a:p>
            <a:pPr>
              <a:buFont typeface="Wingdings" panose="05000000000000000000" pitchFamily="2" charset="2"/>
              <a:buChar char="Ø"/>
            </a:pPr>
            <a:endParaRPr lang="en-US" dirty="0"/>
          </a:p>
        </p:txBody>
      </p:sp>
      <p:sp>
        <p:nvSpPr>
          <p:cNvPr id="2" name="Title 1"/>
          <p:cNvSpPr>
            <a:spLocks noGrp="1"/>
          </p:cNvSpPr>
          <p:nvPr>
            <p:ph type="title"/>
          </p:nvPr>
        </p:nvSpPr>
        <p:spPr/>
        <p:txBody>
          <a:bodyPr/>
          <a:lstStyle/>
          <a:p>
            <a:r>
              <a:rPr lang="km-KH" sz="3200" dirty="0">
                <a:solidFill>
                  <a:schemeClr val="bg1"/>
                </a:solidFill>
                <a:latin typeface="Khmer OS Muol Light" panose="02000500000000020004" pitchFamily="2" charset="0"/>
                <a:cs typeface="Khmer OS Muol Light" panose="02000500000000020004" pitchFamily="2" charset="0"/>
              </a:rPr>
              <a:t>យុទ្ធសាស្ត្រ (ត)</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m-KH" sz="3200" dirty="0">
                <a:solidFill>
                  <a:schemeClr val="bg1"/>
                </a:solidFill>
                <a:latin typeface="Khmer OS Muol Light" panose="02000500000000020004" pitchFamily="2" charset="0"/>
                <a:cs typeface="Khmer OS Muol Light" panose="02000500000000020004" pitchFamily="2" charset="0"/>
              </a:rPr>
              <a:t>យុទ្ធសាស្ត្រ (ត)</a:t>
            </a:r>
            <a:endParaRPr lang="en-US" b="1" dirty="0">
              <a:solidFill>
                <a:schemeClr val="bg1"/>
              </a:solidFill>
            </a:endParaRPr>
          </a:p>
        </p:txBody>
      </p:sp>
      <p:sp>
        <p:nvSpPr>
          <p:cNvPr id="3" name="Content Placeholder 2"/>
          <p:cNvSpPr>
            <a:spLocks noGrp="1"/>
          </p:cNvSpPr>
          <p:nvPr>
            <p:ph idx="1"/>
          </p:nvPr>
        </p:nvSpPr>
        <p:spPr/>
        <p:txBody>
          <a:bodyPr>
            <a:normAutofit fontScale="62500" lnSpcReduction="20000"/>
          </a:bodyPr>
          <a:lstStyle/>
          <a:p>
            <a:pPr marL="0" indent="0">
              <a:lnSpc>
                <a:spcPct val="150000"/>
              </a:lnSpc>
              <a:buNone/>
            </a:pPr>
            <a:r>
              <a:rPr lang="km-KH" sz="2000" dirty="0">
                <a:latin typeface="Khmer OS Battambang" panose="02000500000000020004" pitchFamily="2" charset="0"/>
                <a:cs typeface="Khmer OS Battambang" panose="02000500000000020004" pitchFamily="2" charset="0"/>
              </a:rPr>
              <a:t>៤. </a:t>
            </a:r>
            <a:r>
              <a:rPr lang="km-KH" sz="2000" b="1" dirty="0">
                <a:solidFill>
                  <a:srgbClr val="0033CC"/>
                </a:solidFill>
                <a:latin typeface="Khmer OS Battambang" panose="02000500000000020004" pitchFamily="2" charset="0"/>
                <a:cs typeface="Khmer OS Battambang" panose="02000500000000020004" pitchFamily="2" charset="0"/>
              </a:rPr>
              <a:t>ស.អ ត្រូវអភិវឌ្ឍខ្លួនឱ្យទៅជា មជ្ឈមណ្ឌលសេហ្វម៉ា(</a:t>
            </a:r>
            <a:r>
              <a:rPr lang="en-NZ" sz="2000" b="1" dirty="0" err="1">
                <a:solidFill>
                  <a:srgbClr val="0033CC"/>
                </a:solidFill>
                <a:latin typeface="Khmer OS Battambang" panose="02000500000000020004" pitchFamily="2" charset="0"/>
                <a:cs typeface="Khmer OS Battambang" panose="02000500000000020004" pitchFamily="2" charset="0"/>
              </a:rPr>
              <a:t>SafeMa</a:t>
            </a:r>
            <a:r>
              <a:rPr lang="en-NZ" sz="2000" b="1" dirty="0">
                <a:solidFill>
                  <a:srgbClr val="0033CC"/>
                </a:solidFill>
                <a:latin typeface="Khmer OS Battambang" panose="02000500000000020004" pitchFamily="2" charset="0"/>
                <a:cs typeface="Khmer OS Battambang" panose="02000500000000020004" pitchFamily="2" charset="0"/>
              </a:rPr>
              <a:t>-Hub) </a:t>
            </a:r>
            <a:r>
              <a:rPr lang="km-KH" sz="2000" dirty="0">
                <a:latin typeface="Khmer OS Battambang" panose="02000500000000020004" pitchFamily="2" charset="0"/>
                <a:cs typeface="Khmer OS Battambang" panose="02000500000000020004" pitchFamily="2" charset="0"/>
              </a:rPr>
              <a:t>ដោយខិតខំរក្សា</a:t>
            </a:r>
          </a:p>
          <a:p>
            <a:pPr marL="0" indent="0">
              <a:lnSpc>
                <a:spcPct val="150000"/>
              </a:lnSpc>
              <a:buNone/>
            </a:pPr>
            <a:r>
              <a:rPr lang="km-KH" sz="2000" dirty="0">
                <a:latin typeface="Khmer OS Battambang" panose="02000500000000020004" pitchFamily="2" charset="0"/>
                <a:cs typeface="Khmer OS Battambang" panose="02000500000000020004" pitchFamily="2" charset="0"/>
              </a:rPr>
              <a:t>     ទំនាក់ទំនង ជាមួយដៃគូដែលមានក្នុងកម្មវិធីសេហ្វម៉ានេះទាំងអស់ ដើម្បីផ្លាស់ប្តូរ</a:t>
            </a:r>
          </a:p>
          <a:p>
            <a:pPr marL="0" indent="0">
              <a:lnSpc>
                <a:spcPct val="150000"/>
              </a:lnSpc>
              <a:buNone/>
            </a:pPr>
            <a:r>
              <a:rPr lang="km-KH" sz="2000" dirty="0">
                <a:latin typeface="Khmer OS Battambang" panose="02000500000000020004" pitchFamily="2" charset="0"/>
                <a:cs typeface="Khmer OS Battambang" panose="02000500000000020004" pitchFamily="2" charset="0"/>
              </a:rPr>
              <a:t>     ចំណេះដឹង និងបទពិសោធន៍គ្នាទៅវិញទៅមក។ </a:t>
            </a:r>
          </a:p>
          <a:p>
            <a:pPr marL="0" indent="0">
              <a:lnSpc>
                <a:spcPct val="150000"/>
              </a:lnSpc>
              <a:buNone/>
            </a:pPr>
            <a:r>
              <a:rPr lang="km-KH" sz="2000" dirty="0">
                <a:latin typeface="Khmer OS Battambang" panose="02000500000000020004" pitchFamily="2" charset="0"/>
                <a:cs typeface="Khmer OS Battambang" panose="02000500000000020004" pitchFamily="2" charset="0"/>
              </a:rPr>
              <a:t>៥. </a:t>
            </a:r>
            <a:r>
              <a:rPr lang="km-KH" sz="2000" b="1" dirty="0">
                <a:solidFill>
                  <a:srgbClr val="0033CC"/>
                </a:solidFill>
                <a:latin typeface="Khmer OS Battambang" panose="02000500000000020004" pitchFamily="2" charset="0"/>
                <a:cs typeface="Khmer OS Battambang" panose="02000500000000020004" pitchFamily="2" charset="0"/>
              </a:rPr>
              <a:t>ចាត់តាំងជនស្នូលមួយរូប ជាអ្នកសម្របសម្រួលប្រចាំការរបស់ </a:t>
            </a:r>
            <a:r>
              <a:rPr lang="en-NZ" sz="2000" b="1" dirty="0" err="1">
                <a:solidFill>
                  <a:srgbClr val="0033CC"/>
                </a:solidFill>
                <a:latin typeface="Khmer OS Battambang" panose="02000500000000020004" pitchFamily="2" charset="0"/>
                <a:cs typeface="Khmer OS Battambang" panose="02000500000000020004" pitchFamily="2" charset="0"/>
              </a:rPr>
              <a:t>SafeMa</a:t>
            </a:r>
            <a:r>
              <a:rPr lang="en-NZ" sz="2000" b="1" dirty="0">
                <a:solidFill>
                  <a:srgbClr val="0033CC"/>
                </a:solidFill>
                <a:latin typeface="Khmer OS Battambang" panose="02000500000000020004" pitchFamily="2" charset="0"/>
                <a:cs typeface="Khmer OS Battambang" panose="02000500000000020004" pitchFamily="2" charset="0"/>
              </a:rPr>
              <a:t>-Hub </a:t>
            </a:r>
            <a:r>
              <a:rPr lang="km-KH" sz="2000" b="1" dirty="0">
                <a:solidFill>
                  <a:srgbClr val="0033CC"/>
                </a:solidFill>
                <a:latin typeface="Khmer OS Battambang" panose="02000500000000020004" pitchFamily="2" charset="0"/>
                <a:cs typeface="Khmer OS Battambang" panose="02000500000000020004" pitchFamily="2" charset="0"/>
              </a:rPr>
              <a:t>នេះ </a:t>
            </a:r>
          </a:p>
          <a:p>
            <a:pPr marL="0" indent="0">
              <a:lnSpc>
                <a:spcPct val="150000"/>
              </a:lnSpc>
              <a:buNone/>
            </a:pPr>
            <a:r>
              <a:rPr lang="km-KH" sz="2000" dirty="0">
                <a:latin typeface="Khmer OS Battambang" panose="02000500000000020004" pitchFamily="2" charset="0"/>
                <a:cs typeface="Khmer OS Battambang" panose="02000500000000020004" pitchFamily="2" charset="0"/>
              </a:rPr>
              <a:t>​     </a:t>
            </a:r>
            <a:r>
              <a:rPr lang="km-KH" sz="2000" b="1" dirty="0">
                <a:solidFill>
                  <a:srgbClr val="0033CC"/>
                </a:solidFill>
                <a:latin typeface="Khmer OS Battambang" panose="02000500000000020004" pitchFamily="2" charset="0"/>
                <a:cs typeface="Khmer OS Battambang" panose="02000500000000020004" pitchFamily="2" charset="0"/>
              </a:rPr>
              <a:t>ដើម្បីការផ្សារភ្ជាប់ខ្លួនឱ្យកាន់តែជិតស្និទ្ធឡើងជាមួយដៃគូ</a:t>
            </a:r>
            <a:r>
              <a:rPr lang="en-US" sz="2000" b="1" dirty="0" err="1">
                <a:solidFill>
                  <a:srgbClr val="0033CC"/>
                </a:solidFill>
                <a:latin typeface="Khmer OS Battambang" panose="02000500000000020004" pitchFamily="2" charset="0"/>
                <a:cs typeface="Khmer OS Battambang" panose="02000500000000020004" pitchFamily="2" charset="0"/>
              </a:rPr>
              <a:t>SafeMa</a:t>
            </a:r>
            <a:r>
              <a:rPr lang="en-US" sz="2000" b="1" dirty="0">
                <a:solidFill>
                  <a:srgbClr val="0033CC"/>
                </a:solidFill>
                <a:latin typeface="Khmer OS Battambang" panose="02000500000000020004" pitchFamily="2" charset="0"/>
                <a:cs typeface="Khmer OS Battambang" panose="02000500000000020004" pitchFamily="2" charset="0"/>
              </a:rPr>
              <a:t> </a:t>
            </a:r>
            <a:r>
              <a:rPr lang="km-KH" sz="2000" dirty="0">
                <a:latin typeface="Khmer OS Battambang" panose="02000500000000020004" pitchFamily="2" charset="0"/>
                <a:cs typeface="Khmer OS Battambang" panose="02000500000000020004" pitchFamily="2" charset="0"/>
              </a:rPr>
              <a:t>ដូចជា </a:t>
            </a:r>
            <a:r>
              <a:rPr lang="en-NZ" sz="2000" dirty="0">
                <a:latin typeface="Khmer OS Battambang" panose="02000500000000020004" pitchFamily="2" charset="0"/>
                <a:cs typeface="Khmer OS Battambang" panose="02000500000000020004" pitchFamily="2" charset="0"/>
              </a:rPr>
              <a:t>UCN </a:t>
            </a:r>
            <a:endParaRPr lang="km-KH" sz="2000" dirty="0">
              <a:latin typeface="Khmer OS Battambang" panose="02000500000000020004" pitchFamily="2" charset="0"/>
              <a:cs typeface="Khmer OS Battambang" panose="02000500000000020004" pitchFamily="2" charset="0"/>
            </a:endParaRPr>
          </a:p>
          <a:p>
            <a:pPr marL="0" indent="0">
              <a:lnSpc>
                <a:spcPct val="150000"/>
              </a:lnSpc>
              <a:buNone/>
            </a:pPr>
            <a:r>
              <a:rPr lang="km-KH" sz="2000" dirty="0">
                <a:latin typeface="Khmer OS Battambang" panose="02000500000000020004" pitchFamily="2" charset="0"/>
                <a:cs typeface="Khmer OS Battambang" panose="02000500000000020004" pitchFamily="2" charset="0"/>
              </a:rPr>
              <a:t>     </a:t>
            </a:r>
            <a:r>
              <a:rPr lang="en-NZ" sz="2000" dirty="0">
                <a:latin typeface="Khmer OS Battambang" panose="02000500000000020004" pitchFamily="2" charset="0"/>
                <a:cs typeface="Khmer OS Battambang" panose="02000500000000020004" pitchFamily="2" charset="0"/>
              </a:rPr>
              <a:t>TNU </a:t>
            </a:r>
            <a:r>
              <a:rPr lang="en-NZ" sz="2000" dirty="0" err="1">
                <a:latin typeface="Khmer OS Battambang" panose="02000500000000020004" pitchFamily="2" charset="0"/>
                <a:cs typeface="Khmer OS Battambang" panose="02000500000000020004" pitchFamily="2" charset="0"/>
              </a:rPr>
              <a:t>ReadLab</a:t>
            </a:r>
            <a:r>
              <a:rPr lang="km-KH" sz="2000" dirty="0">
                <a:latin typeface="Khmer OS Battambang" panose="02000500000000020004" pitchFamily="2" charset="0"/>
                <a:cs typeface="Khmer OS Battambang" panose="02000500000000020004" pitchFamily="2" charset="0"/>
              </a:rPr>
              <a:t> </a:t>
            </a:r>
            <a:r>
              <a:rPr lang="en-NZ" sz="2000" dirty="0">
                <a:latin typeface="Khmer OS Battambang" panose="02000500000000020004" pitchFamily="2" charset="0"/>
                <a:cs typeface="Khmer OS Battambang" panose="02000500000000020004" pitchFamily="2" charset="0"/>
              </a:rPr>
              <a:t>NDUN HMU </a:t>
            </a:r>
            <a:r>
              <a:rPr lang="km-KH" sz="2000" dirty="0">
                <a:latin typeface="Khmer OS Battambang" panose="02000500000000020004" pitchFamily="2" charset="0"/>
                <a:cs typeface="Khmer OS Battambang" panose="02000500000000020004" pitchFamily="2" charset="0"/>
              </a:rPr>
              <a:t>និង </a:t>
            </a:r>
            <a:r>
              <a:rPr lang="en-NZ" sz="2000" dirty="0">
                <a:latin typeface="Khmer OS Battambang" panose="02000500000000020004" pitchFamily="2" charset="0"/>
                <a:cs typeface="Khmer OS Battambang" panose="02000500000000020004" pitchFamily="2" charset="0"/>
              </a:rPr>
              <a:t>UHS </a:t>
            </a:r>
            <a:r>
              <a:rPr lang="km-KH" sz="2000" dirty="0">
                <a:latin typeface="Khmer OS Battambang" panose="02000500000000020004" pitchFamily="2" charset="0"/>
                <a:cs typeface="Khmer OS Battambang" panose="02000500000000020004" pitchFamily="2" charset="0"/>
              </a:rPr>
              <a:t>សម្រាប់ការស្វះស្វែងរកលទ្ធភាពដែល</a:t>
            </a:r>
          </a:p>
          <a:p>
            <a:pPr marL="0" indent="0">
              <a:lnSpc>
                <a:spcPct val="150000"/>
              </a:lnSpc>
              <a:buNone/>
            </a:pPr>
            <a:r>
              <a:rPr lang="km-KH" sz="2000" dirty="0">
                <a:latin typeface="Khmer OS Battambang" panose="02000500000000020004" pitchFamily="2" charset="0"/>
                <a:cs typeface="Khmer OS Battambang" panose="02000500000000020004" pitchFamily="2" charset="0"/>
              </a:rPr>
              <a:t>     អាចមានគម្រោងបន្តទៀតពី សហគមន៍អឺរ៉ុប។</a:t>
            </a:r>
            <a:endParaRPr lang="en-NZ" sz="2000" dirty="0">
              <a:latin typeface="Khmer OS Battambang" panose="02000500000000020004" pitchFamily="2" charset="0"/>
              <a:cs typeface="Khmer OS Battambang" panose="02000500000000020004" pitchFamily="2" charset="0"/>
            </a:endParaRPr>
          </a:p>
        </p:txBody>
      </p:sp>
    </p:spTree>
    <p:extLst>
      <p:ext uri="{BB962C8B-B14F-4D97-AF65-F5344CB8AC3E}">
        <p14:creationId xmlns:p14="http://schemas.microsoft.com/office/powerpoint/2010/main" val="2598147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km-KH" sz="2400" dirty="0">
                <a:solidFill>
                  <a:schemeClr val="bg1"/>
                </a:solidFill>
                <a:latin typeface="Khmer OS Muol Light" panose="02000500000000020004" pitchFamily="2" charset="0"/>
                <a:cs typeface="Khmer OS Muol Light" panose="02000500000000020004" pitchFamily="2" charset="0"/>
              </a:rPr>
              <a:t>ការអនុវត្តកម្មវិធី (</a:t>
            </a:r>
            <a:r>
              <a:rPr lang="en-US" sz="2400" dirty="0">
                <a:solidFill>
                  <a:schemeClr val="bg1"/>
                </a:solidFill>
                <a:latin typeface="Khmer OS Muol Light" panose="02000500000000020004" pitchFamily="2" charset="0"/>
                <a:cs typeface="Khmer OS Muol Light" panose="02000500000000020004" pitchFamily="2" charset="0"/>
              </a:rPr>
              <a:t>Implementing the program</a:t>
            </a:r>
            <a:r>
              <a:rPr lang="km-KH" sz="2400" dirty="0">
                <a:solidFill>
                  <a:schemeClr val="bg1"/>
                </a:solidFill>
                <a:latin typeface="Khmer OS Muol Light" panose="02000500000000020004" pitchFamily="2" charset="0"/>
                <a:cs typeface="Khmer OS Muol Light" panose="02000500000000020004" pitchFamily="2" charset="0"/>
              </a:rPr>
              <a:t>)</a:t>
            </a:r>
            <a:endParaRPr lang="en-US" sz="2800" dirty="0">
              <a:solidFill>
                <a:schemeClr val="bg1"/>
              </a:solidFill>
            </a:endParaRPr>
          </a:p>
        </p:txBody>
      </p:sp>
      <p:sp>
        <p:nvSpPr>
          <p:cNvPr id="3" name="Content Placeholder 2"/>
          <p:cNvSpPr>
            <a:spLocks noGrp="1"/>
          </p:cNvSpPr>
          <p:nvPr>
            <p:ph idx="1"/>
          </p:nvPr>
        </p:nvSpPr>
        <p:spPr/>
        <p:txBody>
          <a:bodyPr>
            <a:normAutofit/>
          </a:bodyPr>
          <a:lstStyle/>
          <a:p>
            <a:pPr marL="0" indent="0">
              <a:lnSpc>
                <a:spcPct val="150000"/>
              </a:lnSpc>
              <a:buNone/>
            </a:pPr>
            <a:r>
              <a:rPr lang="km-KH" sz="2200" dirty="0">
                <a:latin typeface="Khmer OS Muol Light" panose="02000500000000020004" pitchFamily="2" charset="0"/>
                <a:cs typeface="Khmer OS Muol Light" panose="02000500000000020004" pitchFamily="2" charset="0"/>
              </a:rPr>
              <a:t>ធនធានគ្រូឧទ្ទេស៖ </a:t>
            </a:r>
          </a:p>
          <a:p>
            <a:pPr lvl="1">
              <a:lnSpc>
                <a:spcPct val="150000"/>
              </a:lnSpc>
              <a:buFont typeface="Wingdings" panose="05000000000000000000" pitchFamily="2" charset="2"/>
              <a:buChar char="§"/>
            </a:pPr>
            <a:r>
              <a:rPr lang="km-KH" sz="1900" dirty="0">
                <a:latin typeface="Khmer OS Battambang" panose="02000500000000020004" pitchFamily="2" charset="0"/>
                <a:cs typeface="Khmer OS Battambang" panose="02000500000000020004" pitchFamily="2" charset="0"/>
              </a:rPr>
              <a:t>មានសាស្ត្រាចារ្យបង្គោលចំនួន៥នាក់  ​​               </a:t>
            </a:r>
          </a:p>
          <a:p>
            <a:pPr marL="0" indent="0">
              <a:lnSpc>
                <a:spcPct val="150000"/>
              </a:lnSpc>
              <a:buNone/>
            </a:pPr>
            <a:r>
              <a:rPr lang="km-KH" sz="2200" dirty="0">
                <a:latin typeface="Khmer OS Muol Light" panose="02000500000000020004" pitchFamily="2" charset="0"/>
                <a:cs typeface="Khmer OS Muol Light" panose="02000500000000020004" pitchFamily="2" charset="0"/>
              </a:rPr>
              <a:t>ដំណើរការវគ្គបណ្តុះបណ្តាលកម្លាំងស្នូល</a:t>
            </a:r>
            <a:r>
              <a:rPr lang="km-KH" sz="2200" dirty="0">
                <a:latin typeface="Khmer OS Battambang" panose="02000500000000020004" pitchFamily="2" charset="0"/>
                <a:cs typeface="Khmer OS Battambang" panose="02000500000000020004" pitchFamily="2" charset="0"/>
              </a:rPr>
              <a:t>៖ ២វគ្គ</a:t>
            </a:r>
          </a:p>
          <a:p>
            <a:pPr lvl="1">
              <a:lnSpc>
                <a:spcPct val="150000"/>
              </a:lnSpc>
              <a:buFont typeface="Wingdings" panose="05000000000000000000" pitchFamily="2" charset="2"/>
              <a:buChar char="§"/>
            </a:pPr>
            <a:r>
              <a:rPr lang="km-KH" sz="1600" dirty="0">
                <a:latin typeface="Khmer OS Battambang" panose="02000500000000020004" pitchFamily="2" charset="0"/>
                <a:cs typeface="Khmer OS Battambang" panose="02000500000000020004" pitchFamily="2" charset="0"/>
              </a:rPr>
              <a:t>វគ្គកម្រិត១ ៖ និស្សិត ចំនួន ៤៦ ចាប់ផ្តើមពីថ្ងៃ ១៨ /១២/២០២១ ដល់ ២២/០៥/២០២២</a:t>
            </a:r>
          </a:p>
          <a:p>
            <a:pPr lvl="1">
              <a:lnSpc>
                <a:spcPct val="150000"/>
              </a:lnSpc>
              <a:buFont typeface="Wingdings" panose="05000000000000000000" pitchFamily="2" charset="2"/>
              <a:buChar char="§"/>
            </a:pPr>
            <a:r>
              <a:rPr lang="km-KH" sz="1600" dirty="0">
                <a:latin typeface="Khmer OS Battambang" panose="02000500000000020004" pitchFamily="2" charset="0"/>
                <a:cs typeface="Khmer OS Battambang" panose="02000500000000020004" pitchFamily="2" charset="0"/>
              </a:rPr>
              <a:t>វគ្គកម្រិត២ ៖ និស្សិត ចំនួន ៦៥ ចាប់ផ្តើមពីថ្ងៃ ០៦/១១/២០២២ ដល់ ១៣/១១/២០២២</a:t>
            </a:r>
          </a:p>
          <a:p>
            <a:endParaRPr lang="en-US" dirty="0"/>
          </a:p>
          <a:p>
            <a:endParaRPr lang="en-US" dirty="0"/>
          </a:p>
        </p:txBody>
      </p:sp>
    </p:spTree>
    <p:extLst>
      <p:ext uri="{BB962C8B-B14F-4D97-AF65-F5344CB8AC3E}">
        <p14:creationId xmlns:p14="http://schemas.microsoft.com/office/powerpoint/2010/main" val="3774815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km-KH" sz="2800" dirty="0">
                <a:solidFill>
                  <a:schemeClr val="bg1"/>
                </a:solidFill>
                <a:latin typeface="Khmer OS Muol Light" panose="02000500000000020004" pitchFamily="2" charset="0"/>
                <a:cs typeface="Khmer OS Muol Light" panose="02000500000000020004" pitchFamily="2" charset="0"/>
              </a:rPr>
              <a:t>ខ្លឹមសារនៃកម្មវិធីសិក្សា</a:t>
            </a:r>
            <a:endParaRPr lang="en-US" sz="3200" dirty="0">
              <a:solidFill>
                <a:schemeClr val="bg1"/>
              </a:solidFill>
            </a:endParaRPr>
          </a:p>
        </p:txBody>
      </p:sp>
      <p:sp>
        <p:nvSpPr>
          <p:cNvPr id="3" name="Content Placeholder 2"/>
          <p:cNvSpPr>
            <a:spLocks noGrp="1"/>
          </p:cNvSpPr>
          <p:nvPr>
            <p:ph idx="1"/>
          </p:nvPr>
        </p:nvSpPr>
        <p:spPr/>
        <p:txBody>
          <a:bodyPr>
            <a:normAutofit fontScale="77500" lnSpcReduction="20000"/>
          </a:bodyPr>
          <a:lstStyle/>
          <a:p>
            <a:pPr>
              <a:lnSpc>
                <a:spcPct val="170000"/>
              </a:lnSpc>
            </a:pPr>
            <a:r>
              <a:rPr lang="km-KH" sz="2800" dirty="0">
                <a:latin typeface="Khmer OS Battambang" panose="02000500000000020004" pitchFamily="2" charset="0"/>
                <a:cs typeface="Khmer OS Battambang" panose="02000500000000020004" pitchFamily="2" charset="0"/>
              </a:rPr>
              <a:t>កម្មវិធីអនុវត្តមានគោលដៅលើកកម្ពស់សមត្ថភាពជំនាញឆ្មប </a:t>
            </a:r>
          </a:p>
          <a:p>
            <a:pPr>
              <a:lnSpc>
                <a:spcPct val="170000"/>
              </a:lnSpc>
            </a:pPr>
            <a:r>
              <a:rPr lang="km-KH" sz="2800" dirty="0">
                <a:latin typeface="Khmer OS Battambang" panose="02000500000000020004" pitchFamily="2" charset="0"/>
                <a:cs typeface="Khmer OS Battambang" panose="02000500000000020004" pitchFamily="2" charset="0"/>
              </a:rPr>
              <a:t>ការសិក្សាពេញលេញមាន៨ម៉ូឌុល ដែលបានបែងចែកជា២វគ្គ</a:t>
            </a:r>
          </a:p>
          <a:p>
            <a:pPr>
              <a:lnSpc>
                <a:spcPct val="170000"/>
              </a:lnSpc>
            </a:pPr>
            <a:r>
              <a:rPr lang="km-KH" sz="2800" dirty="0">
                <a:latin typeface="Khmer OS Battambang" panose="02000500000000020004" pitchFamily="2" charset="0"/>
                <a:cs typeface="Khmer OS Battambang" panose="02000500000000020004" pitchFamily="2" charset="0"/>
              </a:rPr>
              <a:t>ម៉ូឌុលនីមួយៗមានរចនាសម្ពន្ធច្បាស់លាស់ ដោយសម្របតាមគោលការណ៍សមត្ថភាពស្នូលរបស់សហព័ន្ឋឆ្មបអន្តរជាតិ(</a:t>
            </a:r>
            <a:r>
              <a:rPr lang="en-NZ" sz="2800" dirty="0">
                <a:latin typeface="Khmer OS Battambang" panose="02000500000000020004" pitchFamily="2" charset="0"/>
                <a:cs typeface="Khmer OS Battambang" panose="02000500000000020004" pitchFamily="2" charset="0"/>
              </a:rPr>
              <a:t>ICM</a:t>
            </a:r>
            <a:r>
              <a:rPr lang="km-KH" sz="2800" dirty="0">
                <a:latin typeface="Khmer OS Battambang" panose="02000500000000020004" pitchFamily="2" charset="0"/>
                <a:cs typeface="Khmer OS Battambang" panose="02000500000000020004" pitchFamily="2" charset="0"/>
              </a:rPr>
              <a:t>) ដែលផ្តោតលើ៖ </a:t>
            </a:r>
            <a:r>
              <a:rPr lang="km-KH" sz="2800" dirty="0">
                <a:solidFill>
                  <a:schemeClr val="accent2">
                    <a:lumMod val="75000"/>
                  </a:schemeClr>
                </a:solidFill>
                <a:latin typeface="Khmer OS Battambang" panose="02000500000000020004" pitchFamily="2" charset="0"/>
                <a:cs typeface="Khmer OS Battambang" panose="02000500000000020004" pitchFamily="2" charset="0"/>
              </a:rPr>
              <a:t>វត្ថុបំណង លទ្ឋផលសិក្សា សមត្ថភាព</a:t>
            </a:r>
            <a:r>
              <a:rPr lang="km-KH" sz="2800" dirty="0">
                <a:latin typeface="Khmer OS Battambang" panose="02000500000000020004" pitchFamily="2" charset="0"/>
                <a:cs typeface="Khmer OS Battambang" panose="02000500000000020004" pitchFamily="2" charset="0"/>
              </a:rPr>
              <a:t> និង</a:t>
            </a:r>
            <a:r>
              <a:rPr lang="km-KH" sz="2800" dirty="0">
                <a:solidFill>
                  <a:schemeClr val="accent2">
                    <a:lumMod val="75000"/>
                  </a:schemeClr>
                </a:solidFill>
                <a:latin typeface="Khmer OS Battambang" panose="02000500000000020004" pitchFamily="2" charset="0"/>
                <a:cs typeface="Khmer OS Battambang" panose="02000500000000020004" pitchFamily="2" charset="0"/>
              </a:rPr>
              <a:t>ជំនាញ។</a:t>
            </a:r>
            <a:r>
              <a:rPr lang="en-NZ" sz="2800" dirty="0">
                <a:latin typeface="Khmer OS Battambang" panose="02000500000000020004" pitchFamily="2" charset="0"/>
                <a:cs typeface="Khmer OS Battambang" panose="02000500000000020004" pitchFamily="2" charset="0"/>
              </a:rPr>
              <a:t> </a:t>
            </a:r>
          </a:p>
          <a:p>
            <a:endParaRPr lang="en-US" dirty="0"/>
          </a:p>
        </p:txBody>
      </p:sp>
    </p:spTree>
    <p:extLst>
      <p:ext uri="{BB962C8B-B14F-4D97-AF65-F5344CB8AC3E}">
        <p14:creationId xmlns:p14="http://schemas.microsoft.com/office/powerpoint/2010/main" val="1819092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bg1"/>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a:t>
            </a:r>
            <a:r>
              <a:rPr lang="en-US" sz="32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 </a:t>
            </a:r>
            <a:r>
              <a:rPr lang="km-KH" sz="32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វគ្គកម្រិត១៖ </a:t>
            </a:r>
            <a:r>
              <a:rPr lang="km-KH" sz="3200" dirty="0">
                <a:solidFill>
                  <a:schemeClr val="bg1"/>
                </a:solidFill>
                <a:latin typeface="Khmer OS Muol Light" panose="02000500000000020004" pitchFamily="2" charset="0"/>
                <a:cs typeface="Khmer OS Muol Light" panose="02000500000000020004" pitchFamily="2" charset="0"/>
              </a:rPr>
              <a:t>ចំនួន ៤​ម៉ូឌុល</a:t>
            </a:r>
            <a:endParaRPr lang="en-US" sz="3200" dirty="0">
              <a:solidFill>
                <a:schemeClr val="bg1"/>
              </a:solidFill>
            </a:endParaRPr>
          </a:p>
        </p:txBody>
      </p:sp>
      <p:sp>
        <p:nvSpPr>
          <p:cNvPr id="3" name="Content Placeholder 2"/>
          <p:cNvSpPr>
            <a:spLocks noGrp="1"/>
          </p:cNvSpPr>
          <p:nvPr>
            <p:ph idx="1"/>
          </p:nvPr>
        </p:nvSpPr>
        <p:spPr>
          <a:xfrm>
            <a:off x="628650" y="1369219"/>
            <a:ext cx="8119814" cy="3263504"/>
          </a:xfrm>
        </p:spPr>
        <p:txBody>
          <a:bodyPr>
            <a:normAutofit fontScale="70000" lnSpcReduction="20000"/>
          </a:bodyPr>
          <a:lstStyle/>
          <a:p>
            <a:endParaRPr lang="km-KH" sz="2400" dirty="0">
              <a:solidFill>
                <a:srgbClr val="C00000"/>
              </a:solidFill>
              <a:latin typeface="Khmer OS Muol Light" panose="02000500000000020004" pitchFamily="2" charset="0"/>
              <a:ea typeface="Times New Roman" panose="02020603050405020304" pitchFamily="18" charset="0"/>
              <a:cs typeface="Khmer OS Muol Light" panose="02000500000000020004" pitchFamily="2" charset="0"/>
            </a:endParaRPr>
          </a:p>
          <a:p>
            <a:pPr>
              <a:lnSpc>
                <a:spcPct val="170000"/>
              </a:lnSpc>
            </a:pPr>
            <a:r>
              <a:rPr lang="km-KH" dirty="0">
                <a:solidFill>
                  <a:srgbClr val="0033CC"/>
                </a:solidFill>
                <a:latin typeface="Khmer OS Muol Light" panose="02000500000000020004" pitchFamily="2" charset="0"/>
                <a:ea typeface="Times New Roman" panose="02020603050405020304" pitchFamily="18" charset="0"/>
                <a:cs typeface="Khmer OS Muol Light" panose="02000500000000020004" pitchFamily="2" charset="0"/>
              </a:rPr>
              <a:t>ម៉ូឌុល១៖  </a:t>
            </a:r>
            <a:r>
              <a:rPr lang="km-KH" dirty="0">
                <a:solidFill>
                  <a:srgbClr val="C00000"/>
                </a:solidFill>
                <a:latin typeface="Times New Roman" panose="02020603050405020304" pitchFamily="18" charset="0"/>
                <a:cs typeface="Khmer OS Muol Light" panose="02000500000000020004" pitchFamily="2" charset="0"/>
              </a:rPr>
              <a:t>លើកកម្ពស់ជំនាញឆ្មប - លើកទឹកចិត្តដល់ការសម្រាលកូនតាមធម្មជាតិ</a:t>
            </a:r>
          </a:p>
          <a:p>
            <a:pPr marL="0" indent="0">
              <a:lnSpc>
                <a:spcPct val="170000"/>
              </a:lnSpc>
              <a:buNone/>
            </a:pPr>
            <a:r>
              <a:rPr lang="km-KH" dirty="0">
                <a:latin typeface="Calibri" panose="020F0502020204030204" pitchFamily="34" charset="0"/>
                <a:ea typeface="Calibri" panose="020F0502020204030204" pitchFamily="34" charset="0"/>
                <a:cs typeface="Khmer OS Battambang" panose="02000500000000020004" pitchFamily="2" charset="0"/>
              </a:rPr>
              <a:t>ឯកសារណែនាំ ២ច្បាប់​ និង ៩ប្រធានបទមេរៀនជាស្លាយ​ (មេរៀន</a:t>
            </a:r>
            <a:r>
              <a:rPr lang="en-US" dirty="0">
                <a:latin typeface="Khmer OS Battambang" panose="02000500000000020004" pitchFamily="2" charset="0"/>
                <a:ea typeface="Calibri" panose="020F0502020204030204" pitchFamily="34" charset="0"/>
                <a:cs typeface="DaunPenh" panose="01010101010101010101" pitchFamily="2" charset="0"/>
              </a:rPr>
              <a:t>MOOC</a:t>
            </a:r>
            <a:r>
              <a:rPr lang="km-KH" dirty="0">
                <a:latin typeface="Calibri" panose="020F0502020204030204" pitchFamily="34" charset="0"/>
                <a:ea typeface="Calibri" panose="020F0502020204030204" pitchFamily="34" charset="0"/>
                <a:cs typeface="Khmer OS Battambang" panose="02000500000000020004" pitchFamily="2" charset="0"/>
              </a:rPr>
              <a:t>)</a:t>
            </a:r>
            <a:endParaRPr lang="en-NZ" dirty="0">
              <a:latin typeface="Calibri" panose="020F0502020204030204" pitchFamily="34" charset="0"/>
              <a:ea typeface="Calibri" panose="020F0502020204030204" pitchFamily="34" charset="0"/>
              <a:cs typeface="DaunPenh" panose="01010101010101010101" pitchFamily="2" charset="0"/>
            </a:endParaRPr>
          </a:p>
          <a:p>
            <a:pPr marL="0" indent="0">
              <a:lnSpc>
                <a:spcPct val="170000"/>
              </a:lnSpc>
              <a:buNone/>
            </a:pPr>
            <a:r>
              <a:rPr lang="km-KH" dirty="0">
                <a:latin typeface="Calibri" panose="020F0502020204030204" pitchFamily="34" charset="0"/>
                <a:ea typeface="Calibri" panose="020F0502020204030204" pitchFamily="34" charset="0"/>
                <a:cs typeface="Khmer OS Battambang" panose="02000500000000020004" pitchFamily="2" charset="0"/>
              </a:rPr>
              <a:t>ខ្លឹមសារ៖</a:t>
            </a:r>
          </a:p>
          <a:p>
            <a:pPr>
              <a:lnSpc>
                <a:spcPct val="170000"/>
              </a:lnSpc>
            </a:pPr>
            <a:r>
              <a:rPr lang="km-KH" dirty="0">
                <a:latin typeface="Calibri" panose="020F0502020204030204" pitchFamily="34" charset="0"/>
                <a:ea typeface="Calibri" panose="020F0502020204030204" pitchFamily="34" charset="0"/>
                <a:cs typeface="Khmer OS Battambang" panose="02000500000000020004" pitchFamily="2" charset="0"/>
              </a:rPr>
              <a:t>សរីរវិទ្យាការឈឺពោះនិងសម្រាល</a:t>
            </a:r>
            <a:r>
              <a:rPr lang="en-US" dirty="0">
                <a:latin typeface="Calibri" panose="020F0502020204030204" pitchFamily="34" charset="0"/>
                <a:ea typeface="Calibri" panose="020F0502020204030204" pitchFamily="34" charset="0"/>
                <a:cs typeface="Khmer OS Battambang" panose="02000500000000020004" pitchFamily="2" charset="0"/>
              </a:rPr>
              <a:t>-</a:t>
            </a:r>
            <a:r>
              <a:rPr lang="km-KH" dirty="0">
                <a:latin typeface="Calibri" panose="020F0502020204030204" pitchFamily="34" charset="0"/>
                <a:ea typeface="Calibri" panose="020F0502020204030204" pitchFamily="34" charset="0"/>
                <a:cs typeface="Khmer OS Battambang" panose="02000500000000020004" pitchFamily="2" charset="0"/>
              </a:rPr>
              <a:t>​ដំណាក់កាលឈឺពោះសម្រាលទី១</a:t>
            </a:r>
            <a:r>
              <a:rPr lang="en-US" dirty="0">
                <a:latin typeface="Khmer OS Battambang" panose="02000500000000020004" pitchFamily="2" charset="0"/>
                <a:ea typeface="Calibri" panose="020F0502020204030204" pitchFamily="34" charset="0"/>
                <a:cs typeface="DaunPenh" panose="01010101010101010101" pitchFamily="2" charset="0"/>
              </a:rPr>
              <a:t>-</a:t>
            </a:r>
            <a:r>
              <a:rPr lang="km-KH" dirty="0">
                <a:latin typeface="Calibri" panose="020F0502020204030204" pitchFamily="34" charset="0"/>
                <a:ea typeface="Calibri" panose="020F0502020204030204" pitchFamily="34" charset="0"/>
                <a:cs typeface="Khmer OS Battambang" panose="02000500000000020004" pitchFamily="2" charset="0"/>
              </a:rPr>
              <a:t>២</a:t>
            </a:r>
            <a:r>
              <a:rPr lang="en-US" dirty="0">
                <a:latin typeface="Calibri" panose="020F0502020204030204" pitchFamily="34" charset="0"/>
                <a:ea typeface="Calibri" panose="020F0502020204030204" pitchFamily="34" charset="0"/>
                <a:cs typeface="Khmer OS Battambang" panose="02000500000000020004" pitchFamily="2" charset="0"/>
              </a:rPr>
              <a:t> </a:t>
            </a:r>
            <a:r>
              <a:rPr lang="km-KH" dirty="0">
                <a:latin typeface="Calibri" panose="020F0502020204030204" pitchFamily="34" charset="0"/>
                <a:ea typeface="Calibri" panose="020F0502020204030204" pitchFamily="34" charset="0"/>
                <a:cs typeface="Khmer OS Battambang" panose="02000500000000020004" pitchFamily="2" charset="0"/>
              </a:rPr>
              <a:t>និងទី៣</a:t>
            </a:r>
            <a:r>
              <a:rPr lang="en-US" dirty="0">
                <a:latin typeface="Calibri" panose="020F0502020204030204" pitchFamily="34" charset="0"/>
                <a:ea typeface="Calibri" panose="020F0502020204030204" pitchFamily="34" charset="0"/>
                <a:cs typeface="Khmer OS Battambang" panose="02000500000000020004" pitchFamily="2" charset="0"/>
              </a:rPr>
              <a:t>-</a:t>
            </a:r>
            <a:r>
              <a:rPr lang="km-KH" dirty="0">
                <a:latin typeface="Calibri" panose="020F0502020204030204" pitchFamily="34" charset="0"/>
                <a:ea typeface="Calibri" panose="020F0502020204030204" pitchFamily="34" charset="0"/>
                <a:cs typeface="Khmer OS Battambang" panose="02000500000000020004" pitchFamily="2" charset="0"/>
              </a:rPr>
              <a:t> ​បម្លាស់ប្តូរចលនារបស់ស្ត្រី និងវិធីបន្ថយការឈឺចាប់​ដោយមិនប្រើឱសថ។</a:t>
            </a:r>
            <a:endParaRPr lang="en-NZ" dirty="0"/>
          </a:p>
          <a:p>
            <a:pPr>
              <a:lnSpc>
                <a:spcPct val="170000"/>
              </a:lnSpc>
            </a:pPr>
            <a:r>
              <a:rPr lang="km-KH" dirty="0">
                <a:latin typeface="Calibri" panose="020F0502020204030204" pitchFamily="34" charset="0"/>
                <a:ea typeface="Calibri" panose="020F0502020204030204" pitchFamily="34" charset="0"/>
                <a:cs typeface="Khmer OS Battambang" panose="02000500000000020004" pitchFamily="2" charset="0"/>
              </a:rPr>
              <a:t>អនុវត្តន៍បង្ហាញត្រាប់គ្លីនិកនិងការឆ្លុះបញ្ចាំងពីការអនុវត្តជាក់ស្តែង និងទិដ្ឋភាពសង្គមនិង​វប្បធម៌។</a:t>
            </a:r>
            <a:endParaRPr lang="en-NZ" dirty="0">
              <a:latin typeface="Calibri" panose="020F0502020204030204" pitchFamily="34" charset="0"/>
              <a:ea typeface="Calibri" panose="020F0502020204030204" pitchFamily="34" charset="0"/>
              <a:cs typeface="DaunPenh" panose="01010101010101010101" pitchFamily="2" charset="0"/>
            </a:endParaRPr>
          </a:p>
          <a:p>
            <a:pPr lvl="1" fontAlgn="base"/>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796034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 </a:t>
            </a:r>
            <a:r>
              <a:rPr lang="km-KH"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វគ្គកម្រិត១៖ </a:t>
            </a:r>
            <a:r>
              <a:rPr lang="km-KH" sz="3600" dirty="0">
                <a:solidFill>
                  <a:schemeClr val="bg1"/>
                </a:solidFill>
                <a:latin typeface="Khmer OS Muol Light" panose="02000500000000020004" pitchFamily="2" charset="0"/>
                <a:cs typeface="Khmer OS Muol Light" panose="02000500000000020004" pitchFamily="2" charset="0"/>
              </a:rPr>
              <a:t>ចំនួន ៤​ម៉ូឌុល</a:t>
            </a:r>
            <a:endParaRPr lang="en-US" dirty="0">
              <a:solidFill>
                <a:schemeClr val="bg1"/>
              </a:solidFill>
            </a:endParaRPr>
          </a:p>
        </p:txBody>
      </p:sp>
      <p:sp>
        <p:nvSpPr>
          <p:cNvPr id="3" name="Content Placeholder 2"/>
          <p:cNvSpPr>
            <a:spLocks noGrp="1"/>
          </p:cNvSpPr>
          <p:nvPr>
            <p:ph idx="1"/>
          </p:nvPr>
        </p:nvSpPr>
        <p:spPr/>
        <p:txBody>
          <a:bodyPr>
            <a:normAutofit fontScale="55000" lnSpcReduction="20000"/>
          </a:bodyPr>
          <a:lstStyle/>
          <a:p>
            <a:r>
              <a:rPr lang="km-KH" sz="2900" dirty="0">
                <a:solidFill>
                  <a:srgbClr val="0033CC"/>
                </a:solidFill>
                <a:latin typeface="Khmer OS Muol Light" panose="02000500000000020004" pitchFamily="2" charset="0"/>
                <a:ea typeface="Times New Roman" panose="02020603050405020304" pitchFamily="18" charset="0"/>
                <a:cs typeface="Khmer OS Muol Light" panose="02000500000000020004" pitchFamily="2" charset="0"/>
              </a:rPr>
              <a:t>ម៉ូឌុល២</a:t>
            </a:r>
            <a:r>
              <a:rPr lang="km-KH" sz="2900" dirty="0">
                <a:solidFill>
                  <a:sysClr val="windowText" lastClr="000000"/>
                </a:solidFill>
                <a:latin typeface="Khmer OS Battambang" panose="02000500000000020004" pitchFamily="2" charset="0"/>
                <a:ea typeface="Times New Roman" panose="02020603050405020304" pitchFamily="18" charset="0"/>
                <a:cs typeface="Khmer OS Battambang" panose="02000500000000020004" pitchFamily="2" charset="0"/>
              </a:rPr>
              <a:t>៖  </a:t>
            </a:r>
            <a:r>
              <a:rPr lang="km-KH" sz="2900" dirty="0">
                <a:solidFill>
                  <a:srgbClr val="C00000"/>
                </a:solidFill>
                <a:latin typeface="Khmer OS Muol Light" panose="02000500000000020004" pitchFamily="2" charset="0"/>
                <a:ea typeface="Calibri" panose="020F0502020204030204" pitchFamily="34" charset="0"/>
                <a:cs typeface="Khmer OS Muol Light" panose="02000500000000020004" pitchFamily="2" charset="0"/>
              </a:rPr>
              <a:t>ការតាមដានទារកក្នុងផ្ទៃ និង​សុវត្ថិភាពមាតា</a:t>
            </a:r>
          </a:p>
          <a:p>
            <a:pPr marL="0" indent="0">
              <a:buNone/>
            </a:pPr>
            <a:endParaRPr lang="en-US" sz="2900" dirty="0">
              <a:solidFill>
                <a:srgbClr val="FF0000"/>
              </a:solidFill>
              <a:latin typeface="Khmer OS Battambang" panose="02000500000000020004" pitchFamily="2" charset="0"/>
              <a:ea typeface="Calibri" panose="020F0502020204030204" pitchFamily="34" charset="0"/>
              <a:cs typeface="Khmer OS Battambang" panose="02000500000000020004" pitchFamily="2" charset="0"/>
            </a:endParaRPr>
          </a:p>
          <a:p>
            <a:pPr marL="0" indent="0">
              <a:buNone/>
            </a:pPr>
            <a:r>
              <a:rPr lang="km-KH" sz="2900" dirty="0">
                <a:solidFill>
                  <a:sysClr val="windowText" lastClr="000000"/>
                </a:solidFill>
                <a:latin typeface="Khmer OS Battambang" panose="02000500000000020004" pitchFamily="2" charset="0"/>
                <a:ea typeface="Calibri" panose="020F0502020204030204" pitchFamily="34" charset="0"/>
                <a:cs typeface="Khmer OS Battambang" panose="02000500000000020004" pitchFamily="2" charset="0"/>
              </a:rPr>
              <a:t>ឯកសារណែនាំ ២ច្បាប់ និងមាន៩ប្រធានធានបទជាមេរៀន (ឯកសារ </a:t>
            </a:r>
            <a:r>
              <a:rPr lang="en-NZ" sz="2900" dirty="0">
                <a:solidFill>
                  <a:sysClr val="windowText" lastClr="000000"/>
                </a:solidFill>
                <a:latin typeface="Khmer OS Battambang" panose="02000500000000020004" pitchFamily="2" charset="0"/>
                <a:ea typeface="Calibri" panose="020F0502020204030204" pitchFamily="34" charset="0"/>
                <a:cs typeface="Khmer OS Battambang" panose="02000500000000020004" pitchFamily="2" charset="0"/>
              </a:rPr>
              <a:t>MOOC</a:t>
            </a:r>
            <a:r>
              <a:rPr lang="km-KH" sz="2900" dirty="0">
                <a:solidFill>
                  <a:sysClr val="windowText" lastClr="000000"/>
                </a:solidFill>
                <a:latin typeface="Khmer OS Battambang" panose="02000500000000020004" pitchFamily="2" charset="0"/>
                <a:ea typeface="Calibri" panose="020F0502020204030204" pitchFamily="34" charset="0"/>
                <a:cs typeface="Khmer OS Battambang" panose="02000500000000020004" pitchFamily="2" charset="0"/>
              </a:rPr>
              <a:t>)</a:t>
            </a:r>
            <a:endParaRPr lang="en-US" sz="2900" dirty="0">
              <a:solidFill>
                <a:sysClr val="windowText" lastClr="000000"/>
              </a:solidFill>
              <a:latin typeface="Khmer OS Battambang" panose="02000500000000020004" pitchFamily="2" charset="0"/>
              <a:ea typeface="Calibri" panose="020F0502020204030204" pitchFamily="34" charset="0"/>
              <a:cs typeface="Khmer OS Battambang" panose="02000500000000020004" pitchFamily="2" charset="0"/>
            </a:endParaRPr>
          </a:p>
          <a:p>
            <a:pPr marL="0" indent="0">
              <a:lnSpc>
                <a:spcPct val="150000"/>
              </a:lnSpc>
              <a:buNone/>
            </a:pPr>
            <a:r>
              <a:rPr lang="km-KH" sz="2900" dirty="0">
                <a:latin typeface="Calibri" panose="020F0502020204030204" pitchFamily="34" charset="0"/>
                <a:ea typeface="Calibri" panose="020F0502020204030204" pitchFamily="34" charset="0"/>
                <a:cs typeface="Khmer OS Battambang" panose="02000500000000020004" pitchFamily="2" charset="0"/>
              </a:rPr>
              <a:t>ខ្លឹមសារ៖</a:t>
            </a:r>
          </a:p>
          <a:p>
            <a:pPr>
              <a:lnSpc>
                <a:spcPct val="150000"/>
              </a:lnSpc>
              <a:buFont typeface="Wingdings" panose="05000000000000000000" pitchFamily="2" charset="2"/>
              <a:buChar char="§"/>
            </a:pPr>
            <a:r>
              <a:rPr lang="km-KH" sz="2900" dirty="0">
                <a:ea typeface="Calibri" panose="020F0502020204030204" pitchFamily="34" charset="0"/>
                <a:cs typeface="Khmer OS Battambang" panose="02000500000000020004" pitchFamily="2" charset="0"/>
              </a:rPr>
              <a:t>ការតាមដានមុនពេលសម្រាល</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ករណីកិច្ចការអំពី</a:t>
            </a:r>
            <a:r>
              <a:rPr lang="en-US" sz="2900" dirty="0">
                <a:latin typeface="Khmer OS Battambang" panose="02000500000000020004" pitchFamily="2" charset="0"/>
                <a:ea typeface="Calibri" panose="020F0502020204030204" pitchFamily="34" charset="0"/>
              </a:rPr>
              <a:t>CTG- </a:t>
            </a:r>
            <a:r>
              <a:rPr lang="km-KH" sz="2900" dirty="0">
                <a:ea typeface="Calibri" panose="020F0502020204030204" pitchFamily="34" charset="0"/>
                <a:cs typeface="Khmer OS Battambang" panose="02000500000000020004" pitchFamily="2" charset="0"/>
              </a:rPr>
              <a:t>ការស្តាប់ចង្វាក់បេះដូងទារកដោយស្តេតូស្កូប</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 ការធ្វើ(</a:t>
            </a:r>
            <a:r>
              <a:rPr lang="en-US" sz="2900" dirty="0">
                <a:latin typeface="Khmer OS Battambang" panose="02000500000000020004" pitchFamily="2" charset="0"/>
                <a:ea typeface="Calibri" panose="020F0502020204030204" pitchFamily="34" charset="0"/>
              </a:rPr>
              <a:t>CTG)</a:t>
            </a:r>
            <a:r>
              <a:rPr lang="km-KH" sz="2900" dirty="0">
                <a:ea typeface="Calibri" panose="020F0502020204030204" pitchFamily="34" charset="0"/>
                <a:cs typeface="Khmer OS Battambang" panose="02000500000000020004" pitchFamily="2" charset="0"/>
              </a:rPr>
              <a:t>)ពេលកំពុងឈឺពោះសម្រាល</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ការបង្រៀនអំពីឧបករណ៍តាមដាន</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ការតាមដានទារកទើបនឹងកើត។</a:t>
            </a:r>
            <a:endParaRPr lang="en-US" sz="2900" dirty="0">
              <a:ea typeface="Calibri" panose="020F0502020204030204" pitchFamily="34" charset="0"/>
              <a:cs typeface="Khmer OS Battambang" panose="02000500000000020004" pitchFamily="2" charset="0"/>
            </a:endParaRPr>
          </a:p>
          <a:p>
            <a:pPr>
              <a:lnSpc>
                <a:spcPct val="150000"/>
              </a:lnSpc>
              <a:buFont typeface="Wingdings" panose="05000000000000000000" pitchFamily="2" charset="2"/>
              <a:buChar char="§"/>
            </a:pPr>
            <a:r>
              <a:rPr lang="km-KH" sz="2900" dirty="0">
                <a:ea typeface="Calibri" panose="020F0502020204030204" pitchFamily="34" charset="0"/>
                <a:cs typeface="Khmer OS Battambang" panose="02000500000000020004" pitchFamily="2" charset="0"/>
              </a:rPr>
              <a:t>ទំនាក់ទំនងរវាងឆ្មបនិងស្ត្រី</a:t>
            </a:r>
            <a:r>
              <a:rPr lang="en-US" sz="2900" dirty="0">
                <a:ea typeface="Calibri" panose="020F0502020204030204" pitchFamily="34" charset="0"/>
                <a:cs typeface="Khmer OS Battambang" panose="02000500000000020004" pitchFamily="2" charset="0"/>
              </a:rPr>
              <a:t>- </a:t>
            </a:r>
            <a:r>
              <a:rPr lang="km-KH" sz="2900" dirty="0">
                <a:ea typeface="Calibri" panose="020F0502020204030204" pitchFamily="34" charset="0"/>
                <a:cs typeface="Khmer OS Battambang" panose="02000500000000020004" pitchFamily="2" charset="0"/>
              </a:rPr>
              <a:t>សរីរវិទ្យាទារកក្នុងផ្ទៃ</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ការបង្ហាញត្រាប់គ្លីនិកនិង​ការឆ្លុះបញ្ចាំងពីការអនុវត្តជាក់ស្តែង</a:t>
            </a:r>
            <a:r>
              <a:rPr lang="en-US" sz="2900" dirty="0">
                <a:ea typeface="Calibri" panose="020F0502020204030204" pitchFamily="34" charset="0"/>
                <a:cs typeface="Khmer OS Battambang" panose="02000500000000020004" pitchFamily="2" charset="0"/>
              </a:rPr>
              <a:t>-</a:t>
            </a:r>
            <a:r>
              <a:rPr lang="km-KH" sz="2900" dirty="0">
                <a:ea typeface="Calibri" panose="020F0502020204030204" pitchFamily="34" charset="0"/>
                <a:cs typeface="Khmer OS Battambang" panose="02000500000000020004" pitchFamily="2" charset="0"/>
              </a:rPr>
              <a:t> អនុវត្តន៍ការសង្គ្រោះទារកទើបនឺងកើត។ ​ </a:t>
            </a:r>
            <a:endParaRPr lang="en-NZ" sz="2900" dirty="0"/>
          </a:p>
          <a:p>
            <a:pPr>
              <a:lnSpc>
                <a:spcPct val="150000"/>
              </a:lnSpc>
              <a:buFont typeface="Wingdings" panose="05000000000000000000" pitchFamily="2" charset="2"/>
              <a:buChar char="§"/>
            </a:pPr>
            <a:endParaRPr lang="km-KH" sz="2800" dirty="0">
              <a:latin typeface="Calibri" panose="020F0502020204030204" pitchFamily="34" charset="0"/>
              <a:ea typeface="Calibri" panose="020F0502020204030204" pitchFamily="34" charset="0"/>
              <a:cs typeface="Khmer OS Battambang" panose="02000500000000020004" pitchFamily="2" charset="0"/>
            </a:endParaRPr>
          </a:p>
          <a:p>
            <a:pPr marL="285750" indent="-285750"/>
            <a:endParaRPr lang="en-NZ" dirty="0">
              <a:solidFill>
                <a:sysClr val="windowText" lastClr="000000"/>
              </a:solidFill>
              <a:latin typeface="Khmer OS Battambang" panose="02000500000000020004" pitchFamily="2" charset="0"/>
              <a:ea typeface="Calibri" panose="020F0502020204030204" pitchFamily="34" charset="0"/>
              <a:cs typeface="Khmer OS Battambang" panose="02000500000000020004" pitchFamily="2" charset="0"/>
            </a:endParaRPr>
          </a:p>
          <a:p>
            <a:pPr>
              <a:buFont typeface="Wingdings" panose="05000000000000000000" pitchFamily="2" charset="2"/>
              <a:buChar char="Ø"/>
            </a:pPr>
            <a:endParaRPr lang="en-US" b="1" dirty="0"/>
          </a:p>
          <a:p>
            <a:pPr>
              <a:buFont typeface="Wingdings" panose="05000000000000000000" pitchFamily="2" charset="2"/>
              <a:buChar char="Ø"/>
            </a:pPr>
            <a:endParaRPr lang="en-US" b="1" dirty="0"/>
          </a:p>
          <a:p>
            <a:endParaRPr lang="en-US" dirty="0"/>
          </a:p>
        </p:txBody>
      </p:sp>
    </p:spTree>
    <p:extLst>
      <p:ext uri="{BB962C8B-B14F-4D97-AF65-F5344CB8AC3E}">
        <p14:creationId xmlns:p14="http://schemas.microsoft.com/office/powerpoint/2010/main" val="2866474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km-KH" sz="3600" dirty="0">
                <a:latin typeface="Calibri" panose="020F0502020204030204" pitchFamily="34" charset="0"/>
                <a:ea typeface="Calibri" panose="020F0502020204030204" pitchFamily="34" charset="0"/>
                <a:cs typeface="Khmer OS Muol Light" panose="02000500000000020004" pitchFamily="2" charset="0"/>
              </a:rPr>
            </a:br>
            <a:r>
              <a:rPr lang="en-US"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sym typeface="Wingdings" panose="05000000000000000000" pitchFamily="2" charset="2"/>
              </a:rPr>
              <a:t></a:t>
            </a:r>
            <a:r>
              <a:rPr lang="en-US"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 </a:t>
            </a:r>
            <a:r>
              <a:rPr lang="km-KH" sz="3600" dirty="0">
                <a:solidFill>
                  <a:schemeClr val="bg1"/>
                </a:solidFill>
                <a:latin typeface="Calibri" panose="020F0502020204030204" pitchFamily="34" charset="0"/>
                <a:ea typeface="Calibri" panose="020F0502020204030204" pitchFamily="34" charset="0"/>
                <a:cs typeface="Khmer OS Muol Light" panose="02000500000000020004" pitchFamily="2" charset="0"/>
              </a:rPr>
              <a:t>វគ្គកម្រិត១៖ </a:t>
            </a:r>
            <a:r>
              <a:rPr lang="km-KH" sz="3600" dirty="0">
                <a:solidFill>
                  <a:schemeClr val="bg1"/>
                </a:solidFill>
                <a:latin typeface="Khmer OS Muol Light" panose="02000500000000020004" pitchFamily="2" charset="0"/>
                <a:cs typeface="Khmer OS Muol Light" panose="02000500000000020004" pitchFamily="2" charset="0"/>
              </a:rPr>
              <a:t>ចំនួន ៤​ម៉ូឌុល</a:t>
            </a:r>
            <a:br>
              <a:rPr lang="km-KH" sz="3600" dirty="0">
                <a:latin typeface="Khmer OS Muol Light" panose="02000500000000020004" pitchFamily="2" charset="0"/>
                <a:cs typeface="Khmer OS Muol Light" panose="02000500000000020004" pitchFamily="2" charset="0"/>
              </a:rPr>
            </a:br>
            <a:endParaRPr lang="en-US" dirty="0"/>
          </a:p>
        </p:txBody>
      </p:sp>
      <p:sp>
        <p:nvSpPr>
          <p:cNvPr id="3" name="Content Placeholder 2"/>
          <p:cNvSpPr>
            <a:spLocks noGrp="1"/>
          </p:cNvSpPr>
          <p:nvPr>
            <p:ph idx="1"/>
          </p:nvPr>
        </p:nvSpPr>
        <p:spPr/>
        <p:txBody>
          <a:bodyPr>
            <a:normAutofit fontScale="55000" lnSpcReduction="20000"/>
          </a:bodyPr>
          <a:lstStyle/>
          <a:p>
            <a:pPr>
              <a:lnSpc>
                <a:spcPct val="170000"/>
              </a:lnSpc>
              <a:spcAft>
                <a:spcPts val="800"/>
              </a:spcAft>
            </a:pPr>
            <a:r>
              <a:rPr lang="km-KH" sz="2500" dirty="0">
                <a:solidFill>
                  <a:srgbClr val="0033CC"/>
                </a:solidFill>
                <a:latin typeface="Khmer OS Muol Light" panose="02000500000000020004" pitchFamily="2" charset="0"/>
                <a:ea typeface="Times New Roman" panose="02020603050405020304" pitchFamily="18" charset="0"/>
                <a:cs typeface="Khmer OS Muol Light" panose="02000500000000020004" pitchFamily="2" charset="0"/>
              </a:rPr>
              <a:t>ម៉ូឌុល៣៖</a:t>
            </a:r>
            <a:r>
              <a:rPr lang="en-US" sz="2500" dirty="0">
                <a:solidFill>
                  <a:srgbClr val="0033CC"/>
                </a:solidFill>
                <a:latin typeface="Khmer OS Muol Light" panose="02000500000000020004" pitchFamily="2" charset="0"/>
                <a:ea typeface="Times New Roman" panose="02020603050405020304" pitchFamily="18" charset="0"/>
                <a:cs typeface="Khmer OS Muol Light" panose="02000500000000020004" pitchFamily="2" charset="0"/>
              </a:rPr>
              <a:t> </a:t>
            </a:r>
            <a:r>
              <a:rPr lang="km-KH" sz="2500" dirty="0">
                <a:solidFill>
                  <a:srgbClr val="FF0000"/>
                </a:solidFill>
                <a:latin typeface="Calibri" panose="020F0502020204030204" pitchFamily="34" charset="0"/>
                <a:ea typeface="Calibri" panose="020F0502020204030204" pitchFamily="34" charset="0"/>
                <a:cs typeface="Khmer OS Muol Light" panose="02000500000000020004" pitchFamily="2" charset="0"/>
              </a:rPr>
              <a:t>​ការសង្រ្គោះបន្ទាន់ផ្នែកសម្ភព៖ </a:t>
            </a:r>
            <a:r>
              <a:rPr lang="km-KH" sz="2500" dirty="0">
                <a:solidFill>
                  <a:srgbClr val="FF0000"/>
                </a:solidFill>
                <a:latin typeface="Calibri" panose="020F0502020204030204" pitchFamily="34" charset="0"/>
                <a:ea typeface="Calibri" panose="020F0502020204030204" pitchFamily="34" charset="0"/>
                <a:cs typeface="Khmer OS Content" panose="02000500000000020004" pitchFamily="2" charset="0"/>
              </a:rPr>
              <a:t>ការសម្រាលជាប់ស្មា និង​ការធ្លាក់ឈាមក្រោយ​សម្រាល</a:t>
            </a:r>
            <a:endParaRPr lang="en-NZ" sz="2500" dirty="0">
              <a:solidFill>
                <a:srgbClr val="FF0000"/>
              </a:solidFill>
              <a:latin typeface="Calibri" panose="020F0502020204030204" pitchFamily="34" charset="0"/>
              <a:ea typeface="Calibri" panose="020F0502020204030204" pitchFamily="34" charset="0"/>
              <a:cs typeface="DaunPenh" panose="01010101010101010101" pitchFamily="2" charset="0"/>
            </a:endParaRPr>
          </a:p>
          <a:p>
            <a:pPr marL="0" indent="0">
              <a:lnSpc>
                <a:spcPct val="170000"/>
              </a:lnSpc>
              <a:buNone/>
            </a:pPr>
            <a:r>
              <a:rPr lang="km-KH" sz="2500" dirty="0">
                <a:ea typeface="Calibri" panose="020F0502020204030204" pitchFamily="34" charset="0"/>
                <a:cs typeface="Khmer OS Battambang" panose="02000500000000020004" pitchFamily="2" charset="0"/>
              </a:rPr>
              <a:t>ឯកសារណែនាំ ២ច្បាប់​ និងមាន៩ប្រធានបទជាមេរៀន ​​(មេរៀន</a:t>
            </a:r>
            <a:r>
              <a:rPr lang="en-US" sz="2500" dirty="0">
                <a:latin typeface="Khmer OS Battambang" panose="02000500000000020004" pitchFamily="2" charset="0"/>
                <a:ea typeface="Calibri" panose="020F0502020204030204" pitchFamily="34" charset="0"/>
              </a:rPr>
              <a:t>MOOC</a:t>
            </a:r>
            <a:r>
              <a:rPr lang="km-KH" sz="2500" dirty="0">
                <a:latin typeface="Khmer OS Battambang" panose="02000500000000020004" pitchFamily="2" charset="0"/>
                <a:ea typeface="Calibri" panose="020F0502020204030204" pitchFamily="34" charset="0"/>
              </a:rPr>
              <a:t>)</a:t>
            </a:r>
            <a:endParaRPr lang="en-US" sz="2500" dirty="0">
              <a:latin typeface="Khmer OS Battambang" panose="02000500000000020004" pitchFamily="2" charset="0"/>
              <a:ea typeface="Calibri" panose="020F0502020204030204" pitchFamily="34" charset="0"/>
            </a:endParaRPr>
          </a:p>
          <a:p>
            <a:pPr marL="0" indent="0">
              <a:lnSpc>
                <a:spcPct val="170000"/>
              </a:lnSpc>
              <a:buNone/>
            </a:pPr>
            <a:r>
              <a:rPr lang="km-KH" sz="2500" dirty="0">
                <a:latin typeface="Calibri" panose="020F0502020204030204" pitchFamily="34" charset="0"/>
                <a:ea typeface="Calibri" panose="020F0502020204030204" pitchFamily="34" charset="0"/>
                <a:cs typeface="Khmer OS Battambang" panose="02000500000000020004" pitchFamily="2" charset="0"/>
              </a:rPr>
              <a:t>ខ្លឹមសារ៖</a:t>
            </a:r>
          </a:p>
          <a:p>
            <a:pPr>
              <a:lnSpc>
                <a:spcPct val="170000"/>
              </a:lnSpc>
            </a:pPr>
            <a:r>
              <a:rPr lang="km-KH" sz="2500" dirty="0">
                <a:ea typeface="Calibri" panose="020F0502020204030204" pitchFamily="34" charset="0"/>
                <a:cs typeface="Khmer OS Battambang" panose="02000500000000020004" pitchFamily="2" charset="0"/>
              </a:rPr>
              <a:t>សេចក្តីផ្តើមចំពោះ</a:t>
            </a:r>
            <a:r>
              <a:rPr lang="km-KH" sz="2500" dirty="0">
                <a:latin typeface="Khmer OS Muol Light" panose="02000500000000020004" pitchFamily="2" charset="0"/>
                <a:ea typeface="Calibri" panose="020F0502020204030204" pitchFamily="34" charset="0"/>
                <a:cs typeface="Khmer OS Muol Light" panose="02000500000000020004" pitchFamily="2" charset="0"/>
              </a:rPr>
              <a:t>ការបង្រៀន</a:t>
            </a:r>
            <a:r>
              <a:rPr lang="km-KH" sz="2500" dirty="0">
                <a:ea typeface="Calibri" panose="020F0502020204030204" pitchFamily="34" charset="0"/>
                <a:cs typeface="Khmer OS Battambang" panose="02000500000000020004" pitchFamily="2" charset="0"/>
              </a:rPr>
              <a:t>​</a:t>
            </a:r>
            <a:r>
              <a:rPr lang="en-US" sz="2500" dirty="0">
                <a:ea typeface="Calibri" panose="020F0502020204030204" pitchFamily="34" charset="0"/>
                <a:cs typeface="Khmer OS Battambang" panose="02000500000000020004" pitchFamily="2" charset="0"/>
              </a:rPr>
              <a:t> </a:t>
            </a:r>
            <a:r>
              <a:rPr lang="km-KH" sz="2500" dirty="0">
                <a:ea typeface="Calibri" panose="020F0502020204030204" pitchFamily="34" charset="0"/>
                <a:cs typeface="Khmer OS Battambang" panose="02000500000000020004" pitchFamily="2" charset="0"/>
              </a:rPr>
              <a:t>និង</a:t>
            </a:r>
            <a:r>
              <a:rPr lang="en-US" sz="2500" dirty="0">
                <a:ea typeface="Calibri" panose="020F0502020204030204" pitchFamily="34" charset="0"/>
                <a:cs typeface="Khmer OS Battambang" panose="02000500000000020004" pitchFamily="2" charset="0"/>
              </a:rPr>
              <a:t> </a:t>
            </a:r>
            <a:r>
              <a:rPr lang="km-KH" sz="2500" dirty="0">
                <a:latin typeface="Khmer OS Muol Light" panose="02000500000000020004" pitchFamily="2" charset="0"/>
                <a:ea typeface="Calibri" panose="020F0502020204030204" pitchFamily="34" charset="0"/>
                <a:cs typeface="Khmer OS Muol Light" panose="02000500000000020004" pitchFamily="2" charset="0"/>
              </a:rPr>
              <a:t>ករណីកិច្ចការ </a:t>
            </a:r>
            <a:r>
              <a:rPr lang="km-KH" sz="2500" dirty="0">
                <a:ea typeface="Calibri" panose="020F0502020204030204" pitchFamily="34" charset="0"/>
                <a:cs typeface="Khmer OS Battambang" panose="02000500000000020004" pitchFamily="2" charset="0"/>
              </a:rPr>
              <a:t>លើផលវិបាកផ្សេងៗក្នុងដំណាក់កាលទី៣នៃការឈឺពោះសម្រាល</a:t>
            </a:r>
            <a:r>
              <a:rPr lang="en-US" sz="2500" dirty="0">
                <a:ea typeface="Calibri" panose="020F0502020204030204" pitchFamily="34" charset="0"/>
                <a:cs typeface="Khmer OS Battambang" panose="02000500000000020004" pitchFamily="2" charset="0"/>
              </a:rPr>
              <a:t>-</a:t>
            </a:r>
            <a:r>
              <a:rPr lang="km-KH" sz="2500" dirty="0">
                <a:ea typeface="Calibri" panose="020F0502020204030204" pitchFamily="34" charset="0"/>
                <a:cs typeface="Khmer OS Battambang" panose="02000500000000020004" pitchFamily="2" charset="0"/>
              </a:rPr>
              <a:t>ការធ្លាក់ឈាមក្រោយសម្រាល</a:t>
            </a:r>
            <a:r>
              <a:rPr lang="en-US" sz="2500" dirty="0">
                <a:ea typeface="Calibri" panose="020F0502020204030204" pitchFamily="34" charset="0"/>
                <a:cs typeface="Khmer OS Battambang" panose="02000500000000020004" pitchFamily="2" charset="0"/>
              </a:rPr>
              <a:t>-</a:t>
            </a:r>
            <a:r>
              <a:rPr lang="km-KH" sz="2500" dirty="0">
                <a:ea typeface="Calibri" panose="020F0502020204030204" pitchFamily="34" charset="0"/>
                <a:cs typeface="Khmer OS Battambang" panose="02000500000000020004" pitchFamily="2" charset="0"/>
              </a:rPr>
              <a:t>ស្បូនខ្សោយ</a:t>
            </a:r>
            <a:r>
              <a:rPr lang="en-US" sz="2500" dirty="0">
                <a:ea typeface="Calibri" panose="020F0502020204030204" pitchFamily="34" charset="0"/>
                <a:cs typeface="Khmer OS Battambang" panose="02000500000000020004" pitchFamily="2" charset="0"/>
              </a:rPr>
              <a:t>-</a:t>
            </a:r>
            <a:r>
              <a:rPr lang="km-KH" sz="2500" dirty="0">
                <a:ea typeface="Calibri" panose="020F0502020204030204" pitchFamily="34" charset="0"/>
                <a:cs typeface="Khmer OS Battambang" panose="02000500000000020004" pitchFamily="2" charset="0"/>
              </a:rPr>
              <a:t>សុកជាប់</a:t>
            </a:r>
            <a:r>
              <a:rPr lang="en-US" sz="2500" dirty="0">
                <a:ea typeface="Calibri" panose="020F0502020204030204" pitchFamily="34" charset="0"/>
                <a:cs typeface="Khmer OS Battambang" panose="02000500000000020004" pitchFamily="2" charset="0"/>
              </a:rPr>
              <a:t>-</a:t>
            </a:r>
            <a:r>
              <a:rPr lang="km-KH" sz="2500" dirty="0">
                <a:ea typeface="Calibri" panose="020F0502020204030204" pitchFamily="34" charset="0"/>
                <a:cs typeface="Khmer OS Battambang" panose="02000500000000020004" pitchFamily="2" charset="0"/>
              </a:rPr>
              <a:t>ការប៉ះទង្គិចទ្វារមាស​និងប៉េរីណេ​។</a:t>
            </a:r>
            <a:endParaRPr lang="en-US" sz="2500" dirty="0">
              <a:ea typeface="Calibri" panose="020F0502020204030204" pitchFamily="34" charset="0"/>
              <a:cs typeface="Khmer OS Battambang" panose="02000500000000020004" pitchFamily="2" charset="0"/>
            </a:endParaRPr>
          </a:p>
          <a:p>
            <a:pPr>
              <a:lnSpc>
                <a:spcPct val="170000"/>
              </a:lnSpc>
            </a:pPr>
            <a:r>
              <a:rPr lang="km-KH" sz="2500" dirty="0">
                <a:latin typeface="Calibri" panose="020F0502020204030204" pitchFamily="34" charset="0"/>
                <a:ea typeface="Calibri" panose="020F0502020204030204" pitchFamily="34" charset="0"/>
                <a:cs typeface="Khmer OS Battambang" panose="02000500000000020004" pitchFamily="2" charset="0"/>
              </a:rPr>
              <a:t>ឧបករណ៍ប្រាស្រ័យទាក់ទងក្នុងការថែទាំសុខភាព ការសរុបអំពីសកម្មភាពសិក្សា</a:t>
            </a:r>
            <a:endParaRPr lang="en-NZ" sz="2500" dirty="0">
              <a:latin typeface="Calibri" panose="020F0502020204030204" pitchFamily="34" charset="0"/>
              <a:ea typeface="Calibri" panose="020F0502020204030204" pitchFamily="34" charset="0"/>
              <a:cs typeface="DaunPenh" panose="01010101010101010101" pitchFamily="2" charset="0"/>
            </a:endParaRPr>
          </a:p>
          <a:p>
            <a:pPr>
              <a:lnSpc>
                <a:spcPct val="170000"/>
              </a:lnSpc>
            </a:pPr>
            <a:r>
              <a:rPr lang="km-KH" sz="2500" dirty="0">
                <a:latin typeface="Calibri" panose="020F0502020204030204" pitchFamily="34" charset="0"/>
                <a:ea typeface="Calibri" panose="020F0502020204030204" pitchFamily="34" charset="0"/>
                <a:cs typeface="Khmer OS Battambang" panose="02000500000000020004" pitchFamily="2" charset="0"/>
              </a:rPr>
              <a:t>អនុវត្តន៍បង្ហាញត្រាប់និងការឆ្លុះបញ្ចាំងពីការអនុវត្តជាក់ស្តែង</a:t>
            </a:r>
            <a:r>
              <a:rPr lang="en-US" sz="2500" dirty="0">
                <a:latin typeface="Calibri" panose="020F0502020204030204" pitchFamily="34" charset="0"/>
                <a:ea typeface="Calibri" panose="020F0502020204030204" pitchFamily="34" charset="0"/>
                <a:cs typeface="Khmer OS Battambang" panose="02000500000000020004" pitchFamily="2" charset="0"/>
              </a:rPr>
              <a:t>- </a:t>
            </a:r>
            <a:r>
              <a:rPr lang="km-KH" sz="2500" dirty="0">
                <a:latin typeface="Calibri" panose="020F0502020204030204" pitchFamily="34" charset="0"/>
                <a:ea typeface="Calibri" panose="020F0502020204030204" pitchFamily="34" charset="0"/>
                <a:cs typeface="Khmer OS Battambang" panose="02000500000000020004" pitchFamily="2" charset="0"/>
              </a:rPr>
              <a:t>ការអនុវត្តការ</a:t>
            </a:r>
            <a:r>
              <a:rPr lang="km-KH" sz="2500" dirty="0">
                <a:latin typeface="Khmer OS Muol Light" panose="02000500000000020004" pitchFamily="2" charset="0"/>
                <a:ea typeface="Calibri" panose="020F0502020204030204" pitchFamily="34" charset="0"/>
                <a:cs typeface="Khmer OS Muol Light" panose="02000500000000020004" pitchFamily="2" charset="0"/>
              </a:rPr>
              <a:t>សម្រាលជាប់ស្មា</a:t>
            </a:r>
            <a:r>
              <a:rPr lang="km-KH" sz="2500" b="1" dirty="0">
                <a:latin typeface="Khmer OS Muol Light" panose="02000500000000020004" pitchFamily="2" charset="0"/>
                <a:ea typeface="Calibri" panose="020F0502020204030204" pitchFamily="34" charset="0"/>
                <a:cs typeface="Khmer OS Muol Light" panose="02000500000000020004" pitchFamily="2" charset="0"/>
              </a:rPr>
              <a:t>។</a:t>
            </a:r>
            <a:endParaRPr lang="en-NZ" sz="2500" b="1" dirty="0">
              <a:latin typeface="Khmer OS Muol Light" panose="02000500000000020004" pitchFamily="2" charset="0"/>
              <a:ea typeface="Calibri" panose="020F0502020204030204" pitchFamily="34" charset="0"/>
              <a:cs typeface="Khmer OS Muol Light" panose="02000500000000020004" pitchFamily="2" charset="0"/>
            </a:endParaRPr>
          </a:p>
          <a:p>
            <a:pPr marL="342900" indent="-342900">
              <a:lnSpc>
                <a:spcPct val="150000"/>
              </a:lnSpc>
            </a:pPr>
            <a:endParaRPr lang="en-NZ" sz="2800" dirty="0">
              <a:latin typeface="Calibri" panose="020F0502020204030204" pitchFamily="34" charset="0"/>
              <a:ea typeface="Calibri" panose="020F0502020204030204" pitchFamily="34" charset="0"/>
              <a:cs typeface="DaunPenh" panose="01010101010101010101" pitchFamily="2" charset="0"/>
            </a:endParaRPr>
          </a:p>
          <a:p>
            <a:pPr>
              <a:buFont typeface="Wingdings" panose="05000000000000000000" pitchFamily="2" charset="2"/>
              <a:buChar char="Ø"/>
            </a:pPr>
            <a:endParaRPr lang="en-US" b="1"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005902153"/>
      </p:ext>
    </p:extLst>
  </p:cSld>
  <p:clrMapOvr>
    <a:masterClrMapping/>
  </p:clrMapOvr>
</p:sld>
</file>

<file path=ppt/theme/theme1.xml><?xml version="1.0" encoding="utf-8"?>
<a:theme xmlns:a="http://schemas.openxmlformats.org/drawingml/2006/main" name="Palamon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Έγγραφο" ma:contentTypeID="0x010100B1C52252B014674CB5B8BBCA345FDDE6" ma:contentTypeVersion="10" ma:contentTypeDescription="Δημιουργία νέου εγγράφου" ma:contentTypeScope="" ma:versionID="536130be010d22caa26b6a7380e54018">
  <xsd:schema xmlns:xsd="http://www.w3.org/2001/XMLSchema" xmlns:xs="http://www.w3.org/2001/XMLSchema" xmlns:p="http://schemas.microsoft.com/office/2006/metadata/properties" xmlns:ns2="c09b88ca-66eb-4a97-99d4-e4839274e101" xmlns:ns3="c944d2af-eeed-4acc-b052-3107ab9b10d9" targetNamespace="http://schemas.microsoft.com/office/2006/metadata/properties" ma:root="true" ma:fieldsID="734b3ed3f7a702008f16f19bf5202cc9" ns2:_="" ns3:_="">
    <xsd:import namespace="c09b88ca-66eb-4a97-99d4-e4839274e101"/>
    <xsd:import namespace="c944d2af-eeed-4acc-b052-3107ab9b10d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b88ca-66eb-4a97-99d4-e4839274e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44d2af-eeed-4acc-b052-3107ab9b10d9" elementFormDefault="qualified">
    <xsd:import namespace="http://schemas.microsoft.com/office/2006/documentManagement/types"/>
    <xsd:import namespace="http://schemas.microsoft.com/office/infopath/2007/PartnerControls"/>
    <xsd:element name="SharedWithUsers" ma:index="13" nillable="true" ma:displayName="Κοινή χρήση με"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Κοινή χρήση με λεπτομέρειες"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2F5FB8-CCE7-4137-B7DD-DD990C41F582}">
  <ds:schemaRefs>
    <ds:schemaRef ds:uri="http://schemas.microsoft.com/sharepoint/v3/contenttype/forms"/>
  </ds:schemaRefs>
</ds:datastoreItem>
</file>

<file path=customXml/itemProps2.xml><?xml version="1.0" encoding="utf-8"?>
<ds:datastoreItem xmlns:ds="http://schemas.openxmlformats.org/officeDocument/2006/customXml" ds:itemID="{55C54714-29C7-450E-8198-4C20A687113E}">
  <ds:schemaRefs>
    <ds:schemaRef ds:uri="http://purl.org/dc/terms/"/>
    <ds:schemaRef ds:uri="http://schemas.microsoft.com/office/infopath/2007/PartnerControls"/>
    <ds:schemaRef ds:uri="http://purl.org/dc/elements/1.1/"/>
    <ds:schemaRef ds:uri="http://purl.org/dc/dcmitype/"/>
    <ds:schemaRef ds:uri="http://schemas.openxmlformats.org/package/2006/metadata/core-properties"/>
    <ds:schemaRef ds:uri="c944d2af-eeed-4acc-b052-3107ab9b10d9"/>
    <ds:schemaRef ds:uri="http://schemas.microsoft.com/office/2006/documentManagement/types"/>
    <ds:schemaRef ds:uri="http://www.w3.org/XML/1998/namespace"/>
    <ds:schemaRef ds:uri="c09b88ca-66eb-4a97-99d4-e4839274e101"/>
    <ds:schemaRef ds:uri="http://schemas.microsoft.com/office/2006/metadata/properties"/>
  </ds:schemaRefs>
</ds:datastoreItem>
</file>

<file path=customXml/itemProps3.xml><?xml version="1.0" encoding="utf-8"?>
<ds:datastoreItem xmlns:ds="http://schemas.openxmlformats.org/officeDocument/2006/customXml" ds:itemID="{939B6B4E-3BEF-4993-9A58-DA77F2EB40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b88ca-66eb-4a97-99d4-e4839274e101"/>
    <ds:schemaRef ds:uri="c944d2af-eeed-4acc-b052-3107ab9b10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1013</TotalTime>
  <Words>2704</Words>
  <Application>Microsoft Office PowerPoint</Application>
  <PresentationFormat>Προβολή στην οθόνη (16:9)</PresentationFormat>
  <Paragraphs>185</Paragraphs>
  <Slides>25</Slides>
  <Notes>3</Notes>
  <HiddenSlides>0</HiddenSlides>
  <MMClips>0</MMClips>
  <ScaleCrop>false</ScaleCrop>
  <HeadingPairs>
    <vt:vector size="6" baseType="variant">
      <vt:variant>
        <vt:lpstr>Γραμματοσειρές που χρησιμοποιούνται</vt:lpstr>
      </vt:variant>
      <vt:variant>
        <vt:i4>15</vt:i4>
      </vt:variant>
      <vt:variant>
        <vt:lpstr>Θέμα</vt:lpstr>
      </vt:variant>
      <vt:variant>
        <vt:i4>2</vt:i4>
      </vt:variant>
      <vt:variant>
        <vt:lpstr>Τίτλοι διαφανειών</vt:lpstr>
      </vt:variant>
      <vt:variant>
        <vt:i4>25</vt:i4>
      </vt:variant>
    </vt:vector>
  </HeadingPairs>
  <TitlesOfParts>
    <vt:vector size="42" baseType="lpstr">
      <vt:lpstr>Arial</vt:lpstr>
      <vt:lpstr>Calibri</vt:lpstr>
      <vt:lpstr>Calibri Light</vt:lpstr>
      <vt:lpstr>Helvetica Neue Light</vt:lpstr>
      <vt:lpstr>Khmer CN Battambang</vt:lpstr>
      <vt:lpstr>Khmer Muol</vt:lpstr>
      <vt:lpstr>Khmer OS Battambang</vt:lpstr>
      <vt:lpstr>Khmer OS Muol Light</vt:lpstr>
      <vt:lpstr>Khmer OS Muol Pali</vt:lpstr>
      <vt:lpstr>Lato Light</vt:lpstr>
      <vt:lpstr>Tekton Pro Ext</vt:lpstr>
      <vt:lpstr>Times New Roman</vt:lpstr>
      <vt:lpstr>Wingdings</vt:lpstr>
      <vt:lpstr>Zilla Slab Highlight</vt:lpstr>
      <vt:lpstr>Zilla Slab Light</vt:lpstr>
      <vt:lpstr>Palamon template</vt:lpstr>
      <vt:lpstr>Office Theme</vt:lpstr>
      <vt:lpstr>Παρουσίαση του PowerPoint</vt:lpstr>
      <vt:lpstr>យុទ្ធសាស្ត្រ (Strategies)</vt:lpstr>
      <vt:lpstr>យុទ្ធសាស្ត្រ (ត)</vt:lpstr>
      <vt:lpstr>យុទ្ធសាស្ត្រ (ត)</vt:lpstr>
      <vt:lpstr>ការអនុវត្តកម្មវិធី (Implementing the program)</vt:lpstr>
      <vt:lpstr>ខ្លឹមសារនៃកម្មវិធីសិក្សា</vt:lpstr>
      <vt:lpstr> វគ្គកម្រិត១៖ ចំនួន ៤​ម៉ូឌុល</vt:lpstr>
      <vt:lpstr> វគ្គកម្រិត១៖ ចំនួន ៤​ម៉ូឌុល</vt:lpstr>
      <vt:lpstr>  វគ្គកម្រិត១៖ ចំនួន ៤​ម៉ូឌុល </vt:lpstr>
      <vt:lpstr> វគ្គកម្រិត១៖ ចំនួន ៤​ម៉ូឌុល</vt:lpstr>
      <vt:lpstr>ការបញ្ចប់ម៉ូឌុល</vt:lpstr>
      <vt:lpstr> វគ្គកម្រិត ២៖ ចំនួន ៤​ម៉ូឌុល</vt:lpstr>
      <vt:lpstr>  វគ្គកម្រិត ២៖ ចំនួន ៤​ម៉ូឌុល </vt:lpstr>
      <vt:lpstr> វគ្គកម្រិត ២៖ ចំនួន ៤​ម៉ូឌុល</vt:lpstr>
      <vt:lpstr> វគ្គកម្រិត ២៖ ចំនួន ៤​ម៉ូឌុល</vt:lpstr>
      <vt:lpstr> វគ្គកម្រិត ២៖ ចំនួន ៤​ម៉ូឌុល</vt:lpstr>
      <vt:lpstr> វគ្គកម្រិត ២៖ ចំនួន ៤​ម៉ូឌុល</vt:lpstr>
      <vt:lpstr> វគ្គកម្រិត ២៖ ចំនួន ៤​ម៉ូឌុល</vt:lpstr>
      <vt:lpstr>  វគ្គកម្រិត ២៖ ចំនួន ៤​ម៉ូឌុល </vt:lpstr>
      <vt:lpstr> វគ្គកម្រិត ២៖ ចំនួន ៤​ម៉ូឌុល</vt:lpstr>
      <vt:lpstr>ការធ្វើអន្តេវាសិក</vt:lpstr>
      <vt:lpstr>ភាពអំណោយផលក្នុងការអនុវត្ត</vt:lpstr>
      <vt:lpstr>ការលំបាក និងឧបសគ្គ</vt:lpstr>
      <vt:lpstr>ការសន្និដ្ឋាន</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κλειδί της τεχνολογίας στην περιφερειακή ανάπτυξη</dc:title>
  <dc:creator>User</dc:creator>
  <cp:lastModifiedBy>Chrysi Fanariotou</cp:lastModifiedBy>
  <cp:revision>112</cp:revision>
  <dcterms:modified xsi:type="dcterms:W3CDTF">2023-04-11T09:53:45Z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0x010100B1C52252B014674CB5B8BBCA345FDDE6</vt:lpwstr>
  </property>
</Properties>
</file>