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3" r:id="rId5"/>
    <p:sldId id="264" r:id="rId6"/>
    <p:sldId id="266" r:id="rId7"/>
    <p:sldId id="258" r:id="rId8"/>
    <p:sldId id="260" r:id="rId9"/>
    <p:sldId id="261" r:id="rId10"/>
    <p:sldId id="262" r:id="rId11"/>
    <p:sldId id="259" r:id="rId12"/>
    <p:sldId id="267" r:id="rId13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5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46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415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97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05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81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0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46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39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49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60B54-81AE-4A63-BE7E-2E7FD3E0B323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5E0DD-D22D-4A8C-91C1-7ECE0FB44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55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11">
            <a:extLst>
              <a:ext uri="{FF2B5EF4-FFF2-40B4-BE49-F238E27FC236}">
                <a16:creationId xmlns:a16="http://schemas.microsoft.com/office/drawing/2014/main" id="{454966A0-ADB7-4D0B-8AE5-AACA88BFF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13">
            <a:extLst>
              <a:ext uri="{FF2B5EF4-FFF2-40B4-BE49-F238E27FC236}">
                <a16:creationId xmlns:a16="http://schemas.microsoft.com/office/drawing/2014/main" id="{9CF7FE1C-8BC5-4B0C-A2BC-93AB72C90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1094" y="750667"/>
            <a:ext cx="5602705" cy="2678333"/>
          </a:xfrm>
        </p:spPr>
        <p:txBody>
          <a:bodyPr anchor="b">
            <a:normAutofit/>
          </a:bodyPr>
          <a:lstStyle/>
          <a:p>
            <a:pPr algn="l"/>
            <a:r>
              <a:rPr lang="km-KH" sz="5400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ការបូកសរុប</a:t>
            </a:r>
            <a:endParaRPr lang="en-US" sz="5400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51094" y="3572613"/>
            <a:ext cx="5602705" cy="943727"/>
          </a:xfrm>
        </p:spPr>
        <p:txBody>
          <a:bodyPr anchor="t">
            <a:normAutofit/>
          </a:bodyPr>
          <a:lstStyle/>
          <a:p>
            <a:pPr algn="l"/>
            <a:r>
              <a:rPr lang="km-KH" sz="4600" dirty="0">
                <a:latin typeface="Khmer OS Metal Chrieng" panose="02000500000000020004" pitchFamily="2" charset="0"/>
                <a:cs typeface="Khmer OS Metal Chrieng" panose="02000500000000020004" pitchFamily="2" charset="0"/>
              </a:rPr>
              <a:t>ខ្លឹមសារនៃបទបង្ហាញ</a:t>
            </a:r>
            <a:endParaRPr lang="en-US" sz="4600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  <a:p>
            <a:pPr algn="l"/>
            <a:endParaRPr lang="en-US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  <a:p>
            <a:pPr algn="l"/>
            <a:endParaRPr lang="en-US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  <a:p>
            <a:pPr algn="l"/>
            <a:endParaRPr lang="en-US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  <a:p>
            <a:pPr algn="l"/>
            <a:endParaRPr lang="en-US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  <a:p>
            <a:pPr algn="l"/>
            <a:endParaRPr lang="en-US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</p:txBody>
      </p:sp>
      <p:pic>
        <p:nvPicPr>
          <p:cNvPr id="5" name="Εικόνα 4" descr="Εικόνα που περιέχει κείμενο, διανυσματικά γραφικά, clipart&#10;&#10;Περιγραφή που δημιουργήθηκε αυτόματα">
            <a:extLst>
              <a:ext uri="{FF2B5EF4-FFF2-40B4-BE49-F238E27FC236}">
                <a16:creationId xmlns:a16="http://schemas.microsoft.com/office/drawing/2014/main" id="{77673C4A-28A4-306D-7098-CE2268DFB8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47" y="680381"/>
            <a:ext cx="3214473" cy="2587752"/>
          </a:xfrm>
          <a:prstGeom prst="rect">
            <a:avLst/>
          </a:prstGeom>
        </p:spPr>
      </p:pic>
      <p:pic>
        <p:nvPicPr>
          <p:cNvPr id="7" name="Εικόνα 6" descr="Εικόνα που περιέχει κείμενο, πινακίδα/σήμα&#10;&#10;Περιγραφή που δημιουργήθηκε αυτόματα">
            <a:extLst>
              <a:ext uri="{FF2B5EF4-FFF2-40B4-BE49-F238E27FC236}">
                <a16:creationId xmlns:a16="http://schemas.microsoft.com/office/drawing/2014/main" id="{A66AB7DC-9C47-0C6A-FC20-171C98E224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64" y="4408275"/>
            <a:ext cx="4045639" cy="950725"/>
          </a:xfrm>
          <a:prstGeom prst="rect">
            <a:avLst/>
          </a:prstGeom>
        </p:spPr>
      </p:pic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A5FE36CB-CF06-7F74-4D33-642352596079}"/>
              </a:ext>
            </a:extLst>
          </p:cNvPr>
          <p:cNvSpPr/>
          <p:nvPr/>
        </p:nvSpPr>
        <p:spPr>
          <a:xfrm>
            <a:off x="93306" y="6467759"/>
            <a:ext cx="6242180" cy="2655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PROJECT NUMBER:  598946-EPP-1-2018-1-VN-EPPKA2-CBHE-JP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37308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91" y="159028"/>
            <a:ext cx="11754679" cy="646043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m-KH" sz="2400" b="1" dirty="0">
                <a:solidFill>
                  <a:srgbClr val="6600FF"/>
                </a:solidFill>
                <a:latin typeface="Khmer OS Metal Chrieng" panose="02000500000000020004" pitchFamily="2" charset="0"/>
                <a:cs typeface="Khmer OS Metal Chrieng" panose="02000500000000020004" pitchFamily="2" charset="0"/>
              </a:rPr>
              <a:t>អំពើហឹង្សាសម្ភព 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គឺជាការប្រព្រឹត្តដែល</a:t>
            </a: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គ្មានបង្ហាញនូវការគោរព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(ទាំងរាងកាយនិងចិត្តសាស្ត្រ)</a:t>
            </a: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ដែល</a:t>
            </a: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ប្រមាថឬមិនយកចិត្តទុកដាក់</a:t>
            </a:r>
            <a:r>
              <a:rPr lang="km-KH" sz="2400" b="1" i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កំឡុងពេលសម្រាល</a:t>
            </a:r>
            <a:r>
              <a:rPr lang="km-KH" sz="2400" i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(រយៈពេលមានគភ៌ សម្រាល និងក្រោយសម្រាល)</a:t>
            </a:r>
            <a:r>
              <a:rPr lang="en-US" sz="2400" i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នៅសេវាកម្មសុខភាពឯកជននិងសាធារណៈពាសពេញពិភពលោក (</a:t>
            </a:r>
            <a:r>
              <a:rPr lang="en-US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WHO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ការប្រតិបត្តិបែបនេះ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អាចមានផលវិបាកមិនល្អចំពោះទាំងមាតានិងទារក ហើយនិងអាចជាការណាយចិត្តខ្លាំងមួយសម្រាប់ស្ត្រីមានគភ៌ក្នុងការស្វែងរកដើម្បីប្រើប្រាស់សេវាថែទាំសម្ភព (</a:t>
            </a:r>
            <a:r>
              <a:rPr lang="en-US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WHO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</a:t>
            </a:r>
            <a:endParaRPr lang="en-US" sz="2400" dirty="0">
              <a:solidFill>
                <a:srgbClr val="0000FF"/>
              </a:solidFill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ការស្រាវជ្រាវបានបង្ហាញថា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​ ជាពិសេស</a:t>
            </a:r>
            <a:r>
              <a:rPr lang="km-KH" sz="2400" i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មនុស្សវ័យជំទង់ ស្ត្រីមិនទាន់រៀបការ ស្ត្រីដែលមានស្ថានភាពសង្គម</a:t>
            </a:r>
            <a:r>
              <a:rPr lang="en-US" sz="2400" i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-</a:t>
            </a:r>
            <a:r>
              <a:rPr lang="km-KH" sz="2400" i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សេដ្ឋកិច្ចទាប ជនជាតិភាគតិច​ ស្ត្រីប្រវេសន្តរ៍ និងស្ត្រីដែលមានរោគអេដស៍</a:t>
            </a:r>
            <a:r>
              <a:rPr lang="en-US" sz="2400" i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ទំនងជាបានឆ្លងកាត់ជាពិសេសនូវការប្រព្រឹត្តបែបប្រមាថនិងមិនយកចិត្តទុកដាក់ (</a:t>
            </a:r>
            <a:r>
              <a:rPr lang="en-US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WHO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គម្រោងសេហ្វម៉ាត្រូវបានប្រព្រឹត្តទៅ</a:t>
            </a: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តាមគោលវិធីផ្អែកលើសិទ្ធិមនុស្ស (</a:t>
            </a:r>
            <a:r>
              <a:rPr lang="en-US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HRBA</a:t>
            </a: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)នៅក្នុងការអភិវឌ្ឍកម្មវិធី</a:t>
            </a:r>
            <a:r>
              <a:rPr lang="en-US" sz="2400" b="1" dirty="0" err="1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SafeMa</a:t>
            </a:r>
            <a:r>
              <a:rPr lang="en-US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។</a:t>
            </a:r>
            <a:endParaRPr lang="en-US" sz="2400" dirty="0">
              <a:solidFill>
                <a:srgbClr val="0000FF"/>
              </a:solidFill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823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783" y="73581"/>
            <a:ext cx="11900452" cy="1325563"/>
          </a:xfrm>
        </p:spPr>
        <p:txBody>
          <a:bodyPr/>
          <a:lstStyle/>
          <a:p>
            <a:r>
              <a:rPr lang="km-KH" dirty="0">
                <a:latin typeface="Khmer OS Metal Chrieng" panose="02000500000000020004" pitchFamily="2" charset="0"/>
                <a:cs typeface="Khmer OS Metal Chrieng" panose="02000500000000020004" pitchFamily="2" charset="0"/>
              </a:rPr>
              <a:t>៧.​  ផែនការយុទ្ធសាស្ត្រប្រើប្រាស់កម្មវិធីសេហ្វម៉ា</a:t>
            </a:r>
            <a:endParaRPr lang="en-US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783" y="1399144"/>
            <a:ext cx="11701669" cy="52932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m-KH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ចែករំលែកនិងផ្សព្វផ្សាយបន្ត </a:t>
            </a: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នូវចំណេះដឹងនិងជំនាញដែលទទួលបានពីកម្មវិធីសេហ្វម៉ា ជូនដល់គ្រូនិងឆ្មប របស់ស.អ និងមន្ទីរពេទ្យស.អសែនសុខដែលមិនបានចូលរួម និងស្ថាប័នដៃគូជាតិពាក់ព័ន្ធ។</a:t>
            </a:r>
          </a:p>
          <a:p>
            <a:pPr>
              <a:lnSpc>
                <a:spcPct val="150000"/>
              </a:lnSpc>
            </a:pPr>
            <a:r>
              <a:rPr lang="km-KH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កសាងបណ្តាញនិងរក្សាទំនាក់ទំនងរឹងមាំជាមួយកម្លាំងអតីតនិស្សិត</a:t>
            </a: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ដែលបានបណ្តុះបណ្តាលដោយកម្មវិធីសេហ្វម៉ា ធ្វើជាកម្លាំងស្នូលឬគ្រាប់ពូជជួយផ្សព្វផ្សាយ។</a:t>
            </a:r>
          </a:p>
          <a:p>
            <a:pPr>
              <a:lnSpc>
                <a:spcPct val="150000"/>
              </a:lnSpc>
            </a:pPr>
            <a:r>
              <a:rPr lang="km-KH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ជំរុញនិងលើកទឹកចិត្តពួកគេ</a:t>
            </a: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ទាំងនេះ ដើម្បី</a:t>
            </a:r>
            <a:r>
              <a:rPr lang="km-KH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ជួយបន្តវេននិងផ្សព្វផ្សាយនូវចំណេះដឹង</a:t>
            </a: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ពីកម្មវិធីសេហ្វម៉ានេះ ជូនដល់អ្នកមានវិជ្ជាជីវៈឆ្មបនៅកម្ពុជា។</a:t>
            </a:r>
          </a:p>
          <a:p>
            <a:pPr>
              <a:lnSpc>
                <a:spcPct val="150000"/>
              </a:lnSpc>
            </a:pPr>
            <a:r>
              <a:rPr lang="km-KH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ស.អ នឹងខិតខំដើរតួជាមជ្ឈមណ្ឌលសេហ្វម៉ាមួយ (</a:t>
            </a:r>
            <a:r>
              <a:rPr lang="en-US" b="1" dirty="0" err="1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SafeMa</a:t>
            </a:r>
            <a:r>
              <a:rPr lang="en-US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-Hub</a:t>
            </a:r>
            <a:r>
              <a:rPr lang="km-KH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</a:t>
            </a:r>
            <a:r>
              <a:rPr lang="en-US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</a:t>
            </a: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ក្នុងការធ្វើទំនាក់ទំនងជាមួយដែគូក្នុងកម្មវិធី និងស្ថាប័នពាក់ព័ន្ធទាំងអស់ សម្រាប់ការផ្លាស់ប្តូរចំណេះដឹង បទពិសោធន៍ និងជំនាញវីជ្ជាជីវៈថ្មី ហើយនិងស្វែងរកឱកាសថ្មីទៀតនឹងធ្វើកិច្ចសហការកម្មវិធីបន្ត។</a:t>
            </a:r>
            <a:endParaRPr lang="en-US" dirty="0">
              <a:solidFill>
                <a:srgbClr val="0000FF"/>
              </a:solidFill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196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m-KH" sz="3200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សន្និដ្ឋាន</a:t>
            </a:r>
            <a:endParaRPr lang="en-US" sz="3200" dirty="0">
              <a:solidFill>
                <a:srgbClr val="FF0000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572002" y="2888974"/>
            <a:ext cx="2491408" cy="22528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chemeClr val="tx1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បណ្តានិយាម​និងសមត្ថភាពស្នូលនៃវិជ្ជាជីវៈឆ្មបកម្ពុជា (១)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57600" y="1444487"/>
            <a:ext cx="4678017" cy="8083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m-KH" b="1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ដំណើរអភិវឌ្ឍន៍ និងស្វ័យអភិវឌ្ឍន៍វិជ្ជាជីវៈឆ្មប (៣)</a:t>
            </a:r>
            <a:endParaRPr lang="en-US" b="1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32035" y="2888974"/>
            <a:ext cx="3180522" cy="583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m-KH" b="1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គោលការណ៍សិក្សាបែប </a:t>
            </a:r>
            <a:r>
              <a:rPr lang="en-US" b="1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RPL</a:t>
            </a:r>
            <a:r>
              <a:rPr lang="km-KH" b="1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(៥)</a:t>
            </a:r>
            <a:endParaRPr lang="en-US" b="1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832036" y="4386471"/>
            <a:ext cx="3313041" cy="6626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m-KH" b="1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ស្វែងរកបទពិសោធន៍ល្អប្រសើរ (៤)</a:t>
            </a:r>
            <a:endParaRPr lang="en-US" b="1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48938" y="5565913"/>
            <a:ext cx="3896139" cy="583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m-KH" b="1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កិច្ចសហការរវាងដៃគូកម្មវិធី </a:t>
            </a:r>
            <a:r>
              <a:rPr lang="en-US" b="1" dirty="0" err="1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SafeMa</a:t>
            </a:r>
            <a:r>
              <a:rPr lang="km-KH" b="1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(៧)</a:t>
            </a:r>
            <a:endParaRPr lang="en-US" b="1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21566" y="5605669"/>
            <a:ext cx="3114262" cy="583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m-KH" b="1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តួនាទី និងភារកិច្ចឆ្មបកម្ពុជា (២)</a:t>
            </a:r>
            <a:endParaRPr lang="en-US" b="1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3048000"/>
            <a:ext cx="4052998" cy="55659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m-KH" b="1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សិទ្ធិមនុស្សនិងក្រមសីលធម៌វិជ្ជាជីវៈឆ្មប (៦)</a:t>
            </a:r>
            <a:endParaRPr lang="en-US" b="1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9360" y="4386471"/>
            <a:ext cx="3207026" cy="5565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m-KH" b="1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ការអប់រំបន្ត និងការស្រាវជ្រាវ (៣)</a:t>
            </a:r>
            <a:endParaRPr lang="en-US" b="1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</p:txBody>
      </p:sp>
      <p:sp>
        <p:nvSpPr>
          <p:cNvPr id="18" name="Curved Left Arrow 17"/>
          <p:cNvSpPr/>
          <p:nvPr/>
        </p:nvSpPr>
        <p:spPr>
          <a:xfrm>
            <a:off x="6149009" y="2451652"/>
            <a:ext cx="1338469" cy="34588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urved Left Arrow 18"/>
          <p:cNvSpPr/>
          <p:nvPr/>
        </p:nvSpPr>
        <p:spPr>
          <a:xfrm rot="10800000">
            <a:off x="4106006" y="2252870"/>
            <a:ext cx="1488575" cy="3472068"/>
          </a:xfrm>
          <a:prstGeom prst="curvedLeftArrow">
            <a:avLst>
              <a:gd name="adj1" fmla="val 23193"/>
              <a:gd name="adj2" fmla="val 50000"/>
              <a:gd name="adj3" fmla="val 240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314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2765"/>
            <a:ext cx="10515600" cy="1597923"/>
          </a:xfrm>
        </p:spPr>
        <p:txBody>
          <a:bodyPr/>
          <a:lstStyle/>
          <a:p>
            <a:r>
              <a:rPr lang="km-KH">
                <a:latin typeface="Khmer OS Metal Chrieng" panose="02000500000000020004" pitchFamily="2" charset="0"/>
                <a:cs typeface="Khmer OS Metal Chrieng" panose="02000500000000020004" pitchFamily="2" charset="0"/>
              </a:rPr>
              <a:t>១.​  និយាមវិជ្ជាជីវៈឆ្មបនៅកម្ពុជា</a:t>
            </a:r>
            <a:endParaRPr lang="en-US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296" y="1404730"/>
            <a:ext cx="11754678" cy="545326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m-KH" sz="2400" b="1" u="sng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គោលបំណង</a:t>
            </a:r>
            <a:r>
              <a:rPr lang="km-KH" sz="240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៖ បំពេញកាតព្វកិច្ចច្បាប់ ទទួលខុសត្រូវវិជ្ជាជីវៈឆ្មប ដើម្បីចុះបញ្ជិកានិងមានអាជ្ញាបណ្ណប្រកបវិជ្ជាជីវៈឆ្មប និងដើម្បីបានទទួលការអប់រំបន្តក្នុងការលើកកម្ពស់វិជ្ជាជីវៈ។</a:t>
            </a:r>
          </a:p>
          <a:p>
            <a:pPr>
              <a:lnSpc>
                <a:spcPct val="150000"/>
              </a:lnSpc>
            </a:pPr>
            <a:r>
              <a:rPr lang="km-KH" sz="240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ត្រូវប្រកាន់ខ្ជាប់នូវ</a:t>
            </a:r>
            <a:r>
              <a:rPr lang="km-KH" sz="2400" b="1" u="sng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និយាមនៃការអនុវត្តគ្លីនិក </a:t>
            </a:r>
            <a:r>
              <a:rPr lang="km-KH" sz="240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ទាំង១០ យ៉ាង។</a:t>
            </a:r>
          </a:p>
          <a:p>
            <a:pPr>
              <a:lnSpc>
                <a:spcPct val="150000"/>
              </a:lnSpc>
            </a:pPr>
            <a:r>
              <a:rPr lang="km-KH" sz="2400" b="1" u="sng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និយាមនៃការប្រកបវិជ្ជាជីវៈ</a:t>
            </a:r>
            <a:r>
              <a:rPr lang="km-KH" sz="240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៖ (១) មានភាពជាអ្នកដឹកនាំនិងគ្រប់គ្រង (២) អនុវត្តច្បាប់ និងក្រមសីលធម៌វិជ្ជាជីវៈ (៣) អនុវត្តការប្រាស្រ័យទាក់ទង កិច្ចសហការ​ និងតស៊ូមតិ (៤) ចូលរួមបង្រៀន និងសិក្សា និង(៥) អនុវត្តការស្រាវជ្រាវអេពីដេមីសាស្ត្រ និងការថែទាំដោយប្រសិទ្ធភាព។</a:t>
            </a:r>
          </a:p>
          <a:p>
            <a:pPr>
              <a:lnSpc>
                <a:spcPct val="150000"/>
              </a:lnSpc>
            </a:pPr>
            <a:r>
              <a:rPr lang="km-KH" sz="2400" b="1" u="sng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សមត្ថភាពស្នូលទាំង៨</a:t>
            </a:r>
            <a:r>
              <a:rPr lang="km-KH" sz="240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៖ (១) សង្គម អេពីដេមីសាស្ត្រ បរិបទវប្បធម៌ និងបរិស្ថាន (២) ថែទាំមុនពេលមានផ្ទៃពោះនិងពន្យារកំណើត (៣) កំឡុងពេលមានផ្ទៃពោះ (៤) ពេលឈឺពោះសម្រាលនិងពេលសម្រាល (៥) ក្រោយពេលសម្រាល (៦) ថែទាំទារកទើបកើត (៧) សម្របសម្រួលលើការថែទាំការរំលូត (៨) ឥរិយាបថវិជ្ជាជីវៈនិងបុគ្គល៕</a:t>
            </a:r>
            <a:endParaRPr lang="en-US" sz="2400" dirty="0">
              <a:solidFill>
                <a:srgbClr val="0000FF"/>
              </a:solidFill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253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m-KH" dirty="0">
                <a:latin typeface="Khmer OS Metal Chrieng" panose="02000500000000020004" pitchFamily="2" charset="0"/>
                <a:cs typeface="Khmer OS Metal Chrieng" panose="02000500000000020004" pitchFamily="2" charset="0"/>
              </a:rPr>
              <a:t>២.   តួនាទី និងភារកិច្ចរបស់ឆ្មប</a:t>
            </a:r>
            <a:endParaRPr lang="en-US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297" y="1825624"/>
            <a:ext cx="11436626" cy="476070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m-KH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ជីវិត១០០០ថ្ងៃ ដែលឆ្មបមានកាតព្វថែទាំ៖ ក្នុងផ្ទៃ២៧០ថ្ងៃ</a:t>
            </a:r>
            <a:r>
              <a:rPr lang="en-US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+</a:t>
            </a:r>
            <a:r>
              <a:rPr lang="km-KH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ក្រោយសម្រាល៧៣០ថ្ងៃ</a:t>
            </a:r>
          </a:p>
          <a:p>
            <a:pPr>
              <a:lnSpc>
                <a:spcPct val="150000"/>
              </a:lnSpc>
            </a:pPr>
            <a:r>
              <a:rPr lang="km-KH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ភារកិច្ច៖ </a:t>
            </a:r>
            <a:r>
              <a:rPr lang="en-US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-  </a:t>
            </a:r>
            <a:r>
              <a:rPr lang="km-KH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ការប្រាស្រ័យទាក់ទងល្អ</a:t>
            </a:r>
            <a:endParaRPr lang="en-US" sz="2400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              -</a:t>
            </a:r>
            <a:r>
              <a:rPr lang="km-KH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 ការថែទាំផ្ទៃពោះមុនពេលសម្រាល</a:t>
            </a:r>
            <a:endParaRPr lang="en-US" sz="2400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              -</a:t>
            </a:r>
            <a:r>
              <a:rPr lang="km-KH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 ការថែទាំពេលឈឺពោះសម្រាល និងសម្រាល</a:t>
            </a:r>
            <a:endParaRPr lang="en-US" sz="2400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              - </a:t>
            </a:r>
            <a:r>
              <a:rPr lang="km-KH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​​ការថែទាំក្រោយសម្រាល និងទារកទើបកើត</a:t>
            </a:r>
            <a:endParaRPr lang="en-US" sz="2400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              -</a:t>
            </a:r>
            <a:r>
              <a:rPr lang="km-KH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 ការថែទាំការរំលូតដោយសុវត្ថិភាព និងក្រោយការរលូត/រំលូត</a:t>
            </a:r>
            <a:endParaRPr lang="en-US" sz="2400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              - </a:t>
            </a:r>
            <a:r>
              <a:rPr lang="km-KH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 ការថែទាំផ្នែកសង្រ្គោះបន្ទាន់មាតានិងទារកទើបកើត (</a:t>
            </a:r>
            <a:r>
              <a:rPr lang="en-US" sz="2400" dirty="0" err="1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BEmONC</a:t>
            </a:r>
            <a:r>
              <a:rPr lang="km-KH" sz="2400" dirty="0">
                <a:solidFill>
                  <a:srgbClr val="0000FF"/>
                </a:solidFill>
                <a:latin typeface="Khmer OS Siemreap" panose="02000500000000020004" pitchFamily="2" charset="0"/>
                <a:cs typeface="Khmer OS Siemreap" panose="02000500000000020004" pitchFamily="2" charset="0"/>
              </a:rPr>
              <a:t>)</a:t>
            </a:r>
            <a:endParaRPr lang="en-US" sz="2400" dirty="0">
              <a:solidFill>
                <a:srgbClr val="0000FF"/>
              </a:solidFill>
              <a:latin typeface="Khmer OS Siemreap" panose="02000500000000020004" pitchFamily="2" charset="0"/>
              <a:cs typeface="Khmer OS Siemreap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892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791" y="0"/>
            <a:ext cx="11595651" cy="18256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m-KH" sz="3600" dirty="0">
                <a:latin typeface="Khmer OS Metal Chrieng" panose="02000500000000020004" pitchFamily="2" charset="0"/>
                <a:cs typeface="Khmer OS Metal Chrieng" panose="02000500000000020004" pitchFamily="2" charset="0"/>
              </a:rPr>
              <a:t>៣. ភាពចាំបាច់នៃការប្រតិបត្តិផ្អែកលើការជាក់ស្តែងក្នុង</a:t>
            </a:r>
            <a:br>
              <a:rPr lang="km-KH" sz="3600" dirty="0">
                <a:latin typeface="Khmer OS Metal Chrieng" panose="02000500000000020004" pitchFamily="2" charset="0"/>
                <a:cs typeface="Khmer OS Metal Chrieng" panose="02000500000000020004" pitchFamily="2" charset="0"/>
              </a:rPr>
            </a:br>
            <a:r>
              <a:rPr lang="km-KH" sz="3600" dirty="0">
                <a:latin typeface="Khmer OS Metal Chrieng" panose="02000500000000020004" pitchFamily="2" charset="0"/>
                <a:cs typeface="Khmer OS Metal Chrieng" panose="02000500000000020004" pitchFamily="2" charset="0"/>
              </a:rPr>
              <a:t>      ការបណ្តុះបណ្តាលវិជ្ជាជីវៈឆ្មបជាន់ខ្ពស់</a:t>
            </a:r>
            <a:endParaRPr lang="en-US" sz="3600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347" y="1987825"/>
            <a:ext cx="11383617" cy="4744279"/>
          </a:xfrm>
        </p:spPr>
        <p:txBody>
          <a:bodyPr>
            <a:normAutofit/>
          </a:bodyPr>
          <a:lstStyle/>
          <a:p>
            <a:r>
              <a:rPr lang="km-KH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ប្រតិបត្តិតាមទ្រឹស្តី/គោលការណ៍ ហើយទ្រឹស្តីក៏កើតចេញពីការប្រតិបត្តិវិញដែរ។</a:t>
            </a:r>
          </a:p>
          <a:p>
            <a:pPr marL="0" indent="0" algn="ctr">
              <a:buNone/>
            </a:pPr>
            <a:r>
              <a:rPr lang="km-KH" b="1" dirty="0">
                <a:solidFill>
                  <a:srgbClr val="0000FF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ទ្រឹស្តី/ចំណេះដឹង</a:t>
            </a:r>
          </a:p>
          <a:p>
            <a:pPr marL="0" indent="0" algn="ctr">
              <a:buNone/>
            </a:pPr>
            <a:endParaRPr lang="km-KH" b="1" dirty="0">
              <a:solidFill>
                <a:srgbClr val="0000FF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  <a:p>
            <a:pPr marL="0" indent="0" algn="ctr">
              <a:buNone/>
            </a:pPr>
            <a:endParaRPr lang="km-KH" b="1" dirty="0">
              <a:solidFill>
                <a:srgbClr val="0000FF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  <a:p>
            <a:pPr marL="0" indent="0" algn="ctr">
              <a:buNone/>
            </a:pPr>
            <a:r>
              <a:rPr lang="km-KH" b="1" dirty="0">
                <a:solidFill>
                  <a:srgbClr val="00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វដ្តអភិវឌ្ឍន៍វិជ្ជាជីវៈឆ្មប</a:t>
            </a:r>
          </a:p>
          <a:p>
            <a:pPr marL="0" indent="0" algn="ctr">
              <a:buNone/>
            </a:pPr>
            <a:endParaRPr lang="km-KH" b="1" dirty="0">
              <a:solidFill>
                <a:srgbClr val="0000FF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  <a:p>
            <a:pPr marL="0" indent="0" algn="ctr">
              <a:buNone/>
            </a:pPr>
            <a:endParaRPr lang="km-KH" b="1" dirty="0">
              <a:solidFill>
                <a:srgbClr val="0000FF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  <a:p>
            <a:pPr marL="0" indent="0" algn="ctr">
              <a:buNone/>
            </a:pPr>
            <a:endParaRPr lang="km-KH" b="1" dirty="0">
              <a:solidFill>
                <a:srgbClr val="0000FF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  <a:p>
            <a:pPr marL="0" indent="0" algn="ctr">
              <a:buNone/>
            </a:pPr>
            <a:r>
              <a:rPr lang="km-KH" b="1" dirty="0">
                <a:solidFill>
                  <a:srgbClr val="0000FF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ការប្រតិបត្តិ/ជំនាញ</a:t>
            </a:r>
            <a:endParaRPr lang="en-US" b="1" dirty="0">
              <a:solidFill>
                <a:srgbClr val="0000FF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</p:txBody>
      </p:sp>
      <p:sp>
        <p:nvSpPr>
          <p:cNvPr id="4" name="Curved Left Arrow 3"/>
          <p:cNvSpPr/>
          <p:nvPr/>
        </p:nvSpPr>
        <p:spPr>
          <a:xfrm>
            <a:off x="8110328" y="2623930"/>
            <a:ext cx="1007165" cy="388288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Left Arrow 5"/>
          <p:cNvSpPr/>
          <p:nvPr/>
        </p:nvSpPr>
        <p:spPr>
          <a:xfrm rot="10800000">
            <a:off x="3152701" y="2406227"/>
            <a:ext cx="1192961" cy="388855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8226" y="3763616"/>
            <a:ext cx="1669774" cy="1603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m-KH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hmer OS Battambang" panose="02000500000000020004" pitchFamily="2" charset="0"/>
                <a:cs typeface="Khmer OS Battambang" panose="02000500000000020004" pitchFamily="2" charset="0"/>
              </a:rPr>
              <a:t>អានុមានរួម</a:t>
            </a:r>
          </a:p>
          <a:p>
            <a:pPr algn="ctr"/>
            <a:r>
              <a:rPr lang="en-US" b="1" dirty="0">
                <a:ln w="0"/>
                <a:solidFill>
                  <a:srgbClr val="66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hmer OS Battambang" panose="02000500000000020004" pitchFamily="2" charset="0"/>
                <a:cs typeface="Khmer OS Battambang" panose="02000500000000020004" pitchFamily="2" charset="0"/>
              </a:rPr>
              <a:t>Theory generation, RPL, IST</a:t>
            </a:r>
          </a:p>
        </p:txBody>
      </p:sp>
      <p:sp>
        <p:nvSpPr>
          <p:cNvPr id="8" name="Rectangle 7"/>
          <p:cNvSpPr/>
          <p:nvPr/>
        </p:nvSpPr>
        <p:spPr>
          <a:xfrm>
            <a:off x="9064487" y="3750367"/>
            <a:ext cx="1842051" cy="1802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m-KH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hmer OS Battambang" panose="02000500000000020004" pitchFamily="2" charset="0"/>
                <a:cs typeface="Khmer OS Battambang" panose="02000500000000020004" pitchFamily="2" charset="0"/>
              </a:rPr>
              <a:t>អានុមានញែក</a:t>
            </a:r>
            <a:endParaRPr lang="en-US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algn="ctr"/>
            <a:r>
              <a:rPr lang="en-US" dirty="0">
                <a:ln w="0"/>
                <a:solidFill>
                  <a:srgbClr val="66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hmer OS Battambang" panose="02000500000000020004" pitchFamily="2" charset="0"/>
                <a:cs typeface="Khmer OS Battambang" panose="02000500000000020004" pitchFamily="2" charset="0"/>
              </a:rPr>
              <a:t>Theory application, PST</a:t>
            </a:r>
          </a:p>
        </p:txBody>
      </p:sp>
    </p:spTree>
    <p:extLst>
      <p:ext uri="{BB962C8B-B14F-4D97-AF65-F5344CB8AC3E}">
        <p14:creationId xmlns:p14="http://schemas.microsoft.com/office/powerpoint/2010/main" val="1102352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563" y="477078"/>
            <a:ext cx="11502887" cy="5699885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ការសិក្សាបន្ត  ការស្រាវជ្រាវ ការប្រតិបត្តិល្អក្រមសីលធម៌វិជ្ជាជីវៈ ការផ្លាស់ប្តូរបទពិសោធន៍ល្អបំផុតជាមួយគ្នា នឹងធ្វើឱ្យវិជ្ជាជីវៈឆ្មបកាន់ប្រសើរឡើង(ឆ្នើម/អស្ចារ្យ)។</a:t>
            </a:r>
          </a:p>
          <a:p>
            <a:pPr>
              <a:lnSpc>
                <a:spcPct val="200000"/>
              </a:lnSpc>
            </a:pP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វិទ្យាសាស្ត្របច្ចេកវិទ្យា សង្គម​ សេដ្ឋកិច្ច និងបរិស្ថាន ប្រែប្រួលនិងផ្លាស់ប្តូរឥតឈប់ឈរតាមដំណាក់កាលនីមួយៗនៃសកលភាវូបនីយកម្ម (បដិវត្តន៍ឧស្សាហកម្មដំ.៤) ទាមទារអ្នកមានវិជ្ជាជីវៈឆ្មបនៅទូទាំងសកលលោកលើកកម្ពស់សមត្ថភាពប្រកួតប្រជែងរបស់ខ្លួនឱ្យបាន ដើម្បីរួមចំណែកលើកកម្ពស់ការអភិវឌ្ឍប្រជាជាតិយើង។</a:t>
            </a:r>
          </a:p>
          <a:p>
            <a:pPr>
              <a:lnSpc>
                <a:spcPct val="200000"/>
              </a:lnSpc>
            </a:pPr>
            <a:endParaRPr lang="km-KH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0" indent="0">
              <a:lnSpc>
                <a:spcPct val="200000"/>
              </a:lnSpc>
              <a:buNone/>
            </a:pPr>
            <a:endParaRPr lang="en-US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06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m-KH" dirty="0">
                <a:latin typeface="Khmer OS Metal Chrieng" panose="02000500000000020004" pitchFamily="2" charset="0"/>
                <a:cs typeface="Khmer OS Metal Chrieng" panose="02000500000000020004" pitchFamily="2" charset="0"/>
              </a:rPr>
              <a:t>៤.  ​ឆ្មប និងមជ្ឍមណ្ឌលសុខភាពមាតា</a:t>
            </a:r>
            <a:endParaRPr lang="en-US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m-KH" dirty="0">
              <a:latin typeface="Khmer OS Siemreap" panose="02000500000000020004" pitchFamily="2" charset="0"/>
              <a:cs typeface="Khmer OS Siemreap" panose="02000500000000020004" pitchFamily="2" charset="0"/>
            </a:endParaRPr>
          </a:p>
          <a:p>
            <a:endParaRPr lang="km-KH" dirty="0">
              <a:latin typeface="Khmer OS Siemreap" panose="02000500000000020004" pitchFamily="2" charset="0"/>
              <a:cs typeface="Khmer OS Siemreap" panose="02000500000000020004" pitchFamily="2" charset="0"/>
            </a:endParaRPr>
          </a:p>
          <a:p>
            <a:endParaRPr lang="km-KH" dirty="0">
              <a:latin typeface="Khmer OS Siemreap" panose="02000500000000020004" pitchFamily="2" charset="0"/>
              <a:cs typeface="Khmer OS Siemreap" panose="02000500000000020004" pitchFamily="2" charset="0"/>
            </a:endParaRPr>
          </a:p>
          <a:p>
            <a:pPr marL="0" indent="0" algn="ctr">
              <a:buNone/>
            </a:pPr>
            <a:r>
              <a:rPr lang="km-KH" dirty="0">
                <a:latin typeface="Khmer OS Siemreap" panose="02000500000000020004" pitchFamily="2" charset="0"/>
                <a:cs typeface="Khmer OS Siemreap" panose="02000500000000020004" pitchFamily="2" charset="0"/>
              </a:rPr>
              <a:t> ករណីសិក្សា ការអនុវត្តល្អប្រសើរនៅប្រទេសក្រិច</a:t>
            </a:r>
            <a:endParaRPr lang="en-US" dirty="0">
              <a:latin typeface="Khmer OS Siemreap" panose="02000500000000020004" pitchFamily="2" charset="0"/>
              <a:cs typeface="Khmer OS Siemreap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506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078" y="1"/>
            <a:ext cx="11423374" cy="182562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etal Chrieng" panose="02000500000000020004" pitchFamily="2" charset="0"/>
                <a:cs typeface="Khmer OS Metal Chrieng" panose="02000500000000020004" pitchFamily="2" charset="0"/>
              </a:rPr>
              <a:t>៥. ការសិក្សាបែបឆ្លុះបញ្ចាំងពីការប្រតិបត្តិ</a:t>
            </a:r>
            <a:br>
              <a:rPr lang="km-KH" dirty="0">
                <a:latin typeface="Khmer OS Metal Chrieng" panose="02000500000000020004" pitchFamily="2" charset="0"/>
                <a:cs typeface="Khmer OS Metal Chrieng" panose="02000500000000020004" pitchFamily="2" charset="0"/>
              </a:rPr>
            </a:br>
            <a:r>
              <a:rPr lang="km-KH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គោលការណ៍</a:t>
            </a:r>
            <a:r>
              <a:rPr lang="en-US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 RPL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043" y="1825624"/>
            <a:ext cx="11926957" cy="503237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km-KH" sz="2400" b="1" u="sng" dirty="0">
                <a:solidFill>
                  <a:srgbClr val="66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គ១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 ការលើកបទពិសោធន៍ផ្ទាល់របស់និស្សិតដាក់ក្នុងសកម្មភាពសិក្សា</a:t>
            </a:r>
          </a:p>
          <a:p>
            <a:pPr>
              <a:lnSpc>
                <a:spcPct val="150000"/>
              </a:lnSpc>
            </a:pPr>
            <a:r>
              <a:rPr lang="km-KH" sz="2400" b="1" u="sng" dirty="0">
                <a:solidFill>
                  <a:srgbClr val="66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គ២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 ការដាស់អារម្មណ៍និស្សិតក្នុងការផ្តួចផ្តើមគំនិតឆ្លុះបញ្ចាំងការប្រតិបត្តិជាក់ស្តែងទៅនឹងទ្រឹស្តី</a:t>
            </a:r>
          </a:p>
          <a:p>
            <a:pPr>
              <a:lnSpc>
                <a:spcPct val="150000"/>
              </a:lnSpc>
            </a:pPr>
            <a:r>
              <a:rPr lang="km-KH" sz="2400" b="1" u="sng" dirty="0">
                <a:solidFill>
                  <a:srgbClr val="66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គ៣</a:t>
            </a:r>
            <a:r>
              <a:rPr lang="km-KH" sz="2400" dirty="0">
                <a:solidFill>
                  <a:srgbClr val="66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ការរៀបចំការបង្រៀននិងរៀនជាលក្ខណៈស្វែងយល់ ឬរុករកកសាងឡើងវិញនូវទ្រឹស្តី</a:t>
            </a:r>
          </a:p>
          <a:p>
            <a:pPr>
              <a:lnSpc>
                <a:spcPct val="150000"/>
              </a:lnSpc>
            </a:pPr>
            <a:r>
              <a:rPr lang="km-KH" sz="2400" b="1" u="sng" dirty="0">
                <a:solidFill>
                  <a:srgbClr val="66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គ៤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 ខ្លឹមសារនៃការបង្រៀន គឺផ្អែកលើឧទាហរណ៍/ការប្រតិបត្តិដែលល្អបំផុត ដើម្បីធ្វើការឆ្លុះបញ្ចាំង</a:t>
            </a:r>
            <a:endParaRPr lang="en-US" sz="2400" dirty="0">
              <a:solidFill>
                <a:srgbClr val="0000FF"/>
              </a:solidFill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         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ឱ្យនិស្សិតមើលឃើញ</a:t>
            </a:r>
          </a:p>
          <a:p>
            <a:pPr>
              <a:lnSpc>
                <a:spcPct val="150000"/>
              </a:lnSpc>
            </a:pPr>
            <a:r>
              <a:rPr lang="km-KH" sz="2400" b="1" u="sng" dirty="0">
                <a:solidFill>
                  <a:srgbClr val="66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គ៥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 គ្រូនិងសិស្សចូលរួមសកម្មភាពរៀនជាមួយគ្នា (អន្តរកម្ម និងសហការគ្នា) ដោយចាត់ទុកការ</a:t>
            </a:r>
            <a:endParaRPr lang="en-US" sz="2400" dirty="0">
              <a:solidFill>
                <a:srgbClr val="0000FF"/>
              </a:solidFill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         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សិក្សាជាបាតុភូតសង្គម។</a:t>
            </a:r>
          </a:p>
          <a:p>
            <a:pPr>
              <a:lnSpc>
                <a:spcPct val="150000"/>
              </a:lnSpc>
            </a:pPr>
            <a:r>
              <a:rPr lang="km-KH" sz="2400" b="1" u="sng" dirty="0">
                <a:solidFill>
                  <a:srgbClr val="66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គ៦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 គ្រូនិងសិស្សបង្កើតឱកាសពិភាក្សានិងគិតរួមជាមួយគ្នា។</a:t>
            </a:r>
            <a:r>
              <a:rPr lang="en-US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គឺការតភ្ជាប់ចន្លោះប្រហោងរវាងការបង្រៀន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​          និងរៀន៕</a:t>
            </a:r>
            <a:endParaRPr lang="en-US" sz="2400" dirty="0">
              <a:solidFill>
                <a:srgbClr val="0000FF"/>
              </a:solidFill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494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m-KH" dirty="0">
                <a:latin typeface="Khmer OS Metal Chrieng" panose="02000500000000020004" pitchFamily="2" charset="0"/>
                <a:cs typeface="Khmer OS Metal Chrieng" panose="02000500000000020004" pitchFamily="2" charset="0"/>
              </a:rPr>
              <a:t>៦. ក្រមសីលធម៌ក្នុងវិជ្ជាជីវៈឆ្មប</a:t>
            </a:r>
            <a:endParaRPr lang="en-US" dirty="0">
              <a:latin typeface="Khmer OS Metal Chrieng" panose="02000500000000020004" pitchFamily="2" charset="0"/>
              <a:cs typeface="Khmer OS Metal Chrieng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297" y="1825625"/>
            <a:ext cx="11661912" cy="49197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m-KH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ក្រមសីលធម៌នៃវិជ្ជាជីវៈឆ្មប </a:t>
            </a: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គឺផ្តោតលើ</a:t>
            </a:r>
            <a:r>
              <a:rPr lang="km-KH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គោលវិធីបែបសិទ្ធិមនុស្សនៅក្នុងកំឡុងពេលមានផ្ទៃពោះ ពេលសម្រាល និងក្រោយពេលសម្រាល</a:t>
            </a: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។</a:t>
            </a:r>
          </a:p>
          <a:p>
            <a:pPr>
              <a:lnSpc>
                <a:spcPct val="150000"/>
              </a:lnSpc>
            </a:pP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ការស្រាវជ្រាវបង្ហាញថា </a:t>
            </a:r>
            <a:r>
              <a:rPr lang="km-KH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អន្តរកម្ម(</a:t>
            </a:r>
            <a:r>
              <a:rPr lang="km-KH" i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ការប្រាស្រ័យទាក់ទង</a:t>
            </a:r>
            <a:r>
              <a:rPr lang="km-KH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)ជាមួយឆ្មបអាចហុចផលល្អ ឬផលអាក្រក់ដល់ស្ត្រីដែលមានផ្ទៃពោះ សម្រាល និងក្នុងភាពជាមាតាថ្មីថ្មោង ជាមួយលទ្ធផលយូរអង្វែងដ៏មានសក្តានុពល</a:t>
            </a: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(</a:t>
            </a:r>
            <a:r>
              <a:rPr lang="en-US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WHO</a:t>
            </a: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)។</a:t>
            </a:r>
          </a:p>
          <a:p>
            <a:pPr>
              <a:lnSpc>
                <a:spcPct val="150000"/>
              </a:lnSpc>
            </a:pP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បទពិសោធន៍នៃការរំលោភបំពានរួមចំណែកលុបបំបាត់ទំនុកចិត្តលើសេវាសុខភាព ដែលមានន័យថាស្ត្រីមិនសូវចូលចិត្តក្នុងការមកទទួលសេវាថែទាំមុនពេល កំឡុងពេល និងក្រោយពេលសម្រាល (</a:t>
            </a:r>
            <a:r>
              <a:rPr lang="en-US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WHO, UN</a:t>
            </a:r>
            <a:r>
              <a:rPr lang="km-KH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)។</a:t>
            </a:r>
          </a:p>
        </p:txBody>
      </p:sp>
    </p:spTree>
    <p:extLst>
      <p:ext uri="{BB962C8B-B14F-4D97-AF65-F5344CB8AC3E}">
        <p14:creationId xmlns:p14="http://schemas.microsoft.com/office/powerpoint/2010/main" val="2284751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74535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m-KH" sz="2400" dirty="0">
                <a:solidFill>
                  <a:srgbClr val="0000FF"/>
                </a:solidFill>
              </a:rPr>
              <a:t>«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កាលណាស្ត្រីនិងទារករបស់ពួកគេបានទទួលនូវ</a:t>
            </a:r>
            <a:r>
              <a:rPr lang="km-KH" sz="2400" b="1" i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ការបង្ហាញសេចក្តីគោរព មានគុណធម៌ ការយកចិត្តទុកដាក់ផ្តោតតាមម្នាក់ៗ 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ពួកគេនឹងកាន់តែចូលចិត្តប្រើប្រាស់ការទាក់ទងផ្ទាល់ជាមួយមន្ត្រីសុខាភិបាល ហើយពួកគេក៏នឹងកាន់តែចូលចិត្តទទួលយកនូវការថែទាំសង្គ្រោះជីវិតដ៏មានសក្តានុពលនៅសេវាសុខភាពណាមួយ» (</a:t>
            </a:r>
            <a:r>
              <a:rPr lang="en-US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UN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«ឆ្មបត្រូវ</a:t>
            </a: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យល់ដឹងនូវផលវិបាកមិនល្អដែលការរំលោភបំពានក្រមសីលធម៌និងសិទ្ធិមនុស្សមានទៅលើសុខភាពរបស់ម្តាយនិងទារក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 ហើយនិងត្រូវ</a:t>
            </a: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ដោះស្រាយដើម្បីលុបបំបាត់ការរំលោភបំពាន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ទាំងនោះ» (</a:t>
            </a:r>
            <a:r>
              <a:rPr lang="en-US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ICM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</a:t>
            </a:r>
            <a:endParaRPr lang="en-US" sz="2400" dirty="0">
              <a:solidFill>
                <a:srgbClr val="0000FF"/>
              </a:solidFill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«ឆ្មបត្រូវដឹងប្រាកដថា </a:t>
            </a: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ការលើកកម្ពស់វិជ្ជាជីវៈឆ្មបត្រូវផ្អែកលើសកម្មភាពការពារសិទ្ធិរបស់ម្តាយក្នុងនាមជាមនុស្សជាតិ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» (</a:t>
            </a:r>
            <a:r>
              <a:rPr lang="en-US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ICM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</a:t>
            </a:r>
            <a:endParaRPr lang="en-US" sz="2400" dirty="0">
              <a:solidFill>
                <a:srgbClr val="0000FF"/>
              </a:solidFill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«ឆ្មបត្រូវផ្តល់ការថែទាំសម្រាប់ស្ត្រីនិងគ្រួសារអ្នកមានគភ៌ ដោយ</a:t>
            </a: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ការគោរពចំពោះពិពិធភាពវប្បធម៌ 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ក៏ដូចជានៅពេលដែលធ្វើការ</a:t>
            </a:r>
            <a:r>
              <a:rPr lang="km-KH" sz="2400" b="1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លុបបំបាត់ការប្រតិបត្តិដែលប៉ះពាល់ក្នុងរង្វង់វប្បធម៌ដូចគ្នា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ដែរ» (</a:t>
            </a:r>
            <a:r>
              <a:rPr lang="en-US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ICM</a:t>
            </a:r>
            <a:r>
              <a:rPr lang="km-KH" sz="2400" dirty="0">
                <a:solidFill>
                  <a:srgbClr val="0000FF"/>
                </a:solidFill>
                <a:latin typeface="Khmer OS Battambang" panose="02000500000000020004" pitchFamily="2" charset="0"/>
                <a:cs typeface="Khmer OS Battambang" panose="02000500000000020004" pitchFamily="2" charset="0"/>
              </a:rPr>
              <a:t>)</a:t>
            </a:r>
            <a:endParaRPr lang="en-US" sz="2400" dirty="0">
              <a:solidFill>
                <a:srgbClr val="0000FF"/>
              </a:solidFill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882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</TotalTime>
  <Words>1627</Words>
  <Application>Microsoft Office PowerPoint</Application>
  <PresentationFormat>Ευρεία οθόνη</PresentationFormat>
  <Paragraphs>76</Paragraphs>
  <Slides>12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Khmer OS Battambang</vt:lpstr>
      <vt:lpstr>Khmer OS Metal Chrieng</vt:lpstr>
      <vt:lpstr>Khmer OS Muol Light</vt:lpstr>
      <vt:lpstr>Khmer OS Muol Pali</vt:lpstr>
      <vt:lpstr>Khmer OS Siemreap</vt:lpstr>
      <vt:lpstr>Office Theme</vt:lpstr>
      <vt:lpstr>ការបូកសរុប</vt:lpstr>
      <vt:lpstr>១.​  និយាមវិជ្ជាជីវៈឆ្មបនៅកម្ពុជា</vt:lpstr>
      <vt:lpstr>២.   តួនាទី និងភារកិច្ចរបស់ឆ្មប</vt:lpstr>
      <vt:lpstr>៣. ភាពចាំបាច់នៃការប្រតិបត្តិផ្អែកលើការជាក់ស្តែងក្នុង       ការបណ្តុះបណ្តាលវិជ្ជាជីវៈឆ្មបជាន់ខ្ពស់</vt:lpstr>
      <vt:lpstr>Παρουσίαση του PowerPoint</vt:lpstr>
      <vt:lpstr>៤.  ​ឆ្មប និងមជ្ឍមណ្ឌលសុខភាពមាតា</vt:lpstr>
      <vt:lpstr>៥. ការសិក្សាបែបឆ្លុះបញ្ចាំងពីការប្រតិបត្តិ គោលការណ៍ RPL</vt:lpstr>
      <vt:lpstr>៦. ក្រមសីលធម៌ក្នុងវិជ្ជាជីវៈឆ្មប</vt:lpstr>
      <vt:lpstr>Παρουσίαση του PowerPoint</vt:lpstr>
      <vt:lpstr>Παρουσίαση του PowerPoint</vt:lpstr>
      <vt:lpstr>៧.​  ផែនការយុទ្ធសាស្ត្រប្រើប្រាស់កម្មវិធីសេហ្វម៉ា</vt:lpstr>
      <vt:lpstr>សន្និដ្ឋាន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ការបូកសរុប</dc:title>
  <dc:creator>USER</dc:creator>
  <cp:lastModifiedBy>Chrysi Fanariotou</cp:lastModifiedBy>
  <cp:revision>53</cp:revision>
  <cp:lastPrinted>2022-10-01T04:45:13Z</cp:lastPrinted>
  <dcterms:created xsi:type="dcterms:W3CDTF">2022-09-27T09:21:03Z</dcterms:created>
  <dcterms:modified xsi:type="dcterms:W3CDTF">2023-04-11T09:52:21Z</dcterms:modified>
</cp:coreProperties>
</file>